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48" r:id="rId1"/>
    <p:sldMasterId id="2147483949" r:id="rId2"/>
  </p:sldMasterIdLst>
  <p:notesMasterIdLst>
    <p:notesMasterId r:id="rId18"/>
  </p:notesMasterIdLst>
  <p:sldIdLst>
    <p:sldId id="25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9" r:id="rId15"/>
    <p:sldId id="310" r:id="rId16"/>
    <p:sldId id="30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84"/>
    <p:restoredTop sz="73458"/>
  </p:normalViewPr>
  <p:slideViewPr>
    <p:cSldViewPr snapToGrid="0" snapToObjects="1">
      <p:cViewPr varScale="1">
        <p:scale>
          <a:sx n="65" d="100"/>
          <a:sy n="65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F23864-1FD5-4D4C-B14B-0F9E977314C9}" type="doc">
      <dgm:prSet loTypeId="urn:microsoft.com/office/officeart/2005/8/layout/chevron1" loCatId="" qsTypeId="urn:microsoft.com/office/officeart/2005/8/quickstyle/simple1" qsCatId="simple" csTypeId="urn:microsoft.com/office/officeart/2005/8/colors/accent3_2" csCatId="accent3" phldr="1"/>
      <dgm:spPr/>
    </dgm:pt>
    <dgm:pt modelId="{AC8E954E-9242-7C4F-A1ED-BA0F9103A4AF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3B5C1EA3-D694-0347-AEA5-15B4E3CEFDA1}" type="parTrans" cxnId="{BC5C392E-0F98-C046-9021-BBC201FE40D0}">
      <dgm:prSet/>
      <dgm:spPr/>
      <dgm:t>
        <a:bodyPr/>
        <a:lstStyle/>
        <a:p>
          <a:endParaRPr lang="en-US"/>
        </a:p>
      </dgm:t>
    </dgm:pt>
    <dgm:pt modelId="{F87CC10D-D1B9-1044-8924-1CDD5C1ECDE8}" type="sibTrans" cxnId="{BC5C392E-0F98-C046-9021-BBC201FE40D0}">
      <dgm:prSet/>
      <dgm:spPr/>
      <dgm:t>
        <a:bodyPr/>
        <a:lstStyle/>
        <a:p>
          <a:endParaRPr lang="en-US"/>
        </a:p>
      </dgm:t>
    </dgm:pt>
    <dgm:pt modelId="{40C58E32-D1DA-B644-B7ED-59666E4361EE}" type="pres">
      <dgm:prSet presAssocID="{49F23864-1FD5-4D4C-B14B-0F9E977314C9}" presName="Name0" presStyleCnt="0">
        <dgm:presLayoutVars>
          <dgm:dir/>
          <dgm:animLvl val="lvl"/>
          <dgm:resizeHandles val="exact"/>
        </dgm:presLayoutVars>
      </dgm:prSet>
      <dgm:spPr/>
    </dgm:pt>
    <dgm:pt modelId="{0C3486EF-1ED3-C641-9AF1-B3037C97D437}" type="pres">
      <dgm:prSet presAssocID="{AC8E954E-9242-7C4F-A1ED-BA0F9103A4AF}" presName="parTxOnly" presStyleLbl="node1" presStyleIdx="0" presStyleCnt="1" custLinFactX="-67445" custLinFactNeighborX="-100000" custLinFactNeighborY="-136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5C392E-0F98-C046-9021-BBC201FE40D0}" srcId="{49F23864-1FD5-4D4C-B14B-0F9E977314C9}" destId="{AC8E954E-9242-7C4F-A1ED-BA0F9103A4AF}" srcOrd="0" destOrd="0" parTransId="{3B5C1EA3-D694-0347-AEA5-15B4E3CEFDA1}" sibTransId="{F87CC10D-D1B9-1044-8924-1CDD5C1ECDE8}"/>
    <dgm:cxn modelId="{6B325EE9-DD6E-1741-8135-FD9BCBDC64F1}" type="presOf" srcId="{AC8E954E-9242-7C4F-A1ED-BA0F9103A4AF}" destId="{0C3486EF-1ED3-C641-9AF1-B3037C97D437}" srcOrd="0" destOrd="0" presId="urn:microsoft.com/office/officeart/2005/8/layout/chevron1"/>
    <dgm:cxn modelId="{D0228A42-13C7-8C44-837B-C5078B4D0834}" type="presOf" srcId="{49F23864-1FD5-4D4C-B14B-0F9E977314C9}" destId="{40C58E32-D1DA-B644-B7ED-59666E4361EE}" srcOrd="0" destOrd="0" presId="urn:microsoft.com/office/officeart/2005/8/layout/chevron1"/>
    <dgm:cxn modelId="{B478CF54-33BB-C440-8861-C2C4429EC807}" type="presParOf" srcId="{40C58E32-D1DA-B644-B7ED-59666E4361EE}" destId="{0C3486EF-1ED3-C641-9AF1-B3037C97D43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66EB24-DED3-9E4B-85D0-09D8D53866E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4E3D4305-981C-754C-87A4-DE49F97CE1BE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Batch</a:t>
          </a:r>
          <a:r>
            <a:rPr lang="en-US" baseline="0" dirty="0">
              <a:solidFill>
                <a:schemeClr val="bg2"/>
              </a:solidFill>
            </a:rPr>
            <a:t> &amp; Map/Reduce</a:t>
          </a:r>
          <a:endParaRPr lang="en-US" dirty="0">
            <a:solidFill>
              <a:schemeClr val="bg2"/>
            </a:solidFill>
          </a:endParaRPr>
        </a:p>
      </dgm:t>
    </dgm:pt>
    <dgm:pt modelId="{15128CF0-C484-0C4E-914F-84AD68631402}" type="parTrans" cxnId="{609C4580-0878-C449-B6D5-74B84EF6DE65}">
      <dgm:prSet/>
      <dgm:spPr/>
      <dgm:t>
        <a:bodyPr/>
        <a:lstStyle/>
        <a:p>
          <a:endParaRPr lang="en-US"/>
        </a:p>
      </dgm:t>
    </dgm:pt>
    <dgm:pt modelId="{542513FD-A782-0546-9A84-0BC351DB8187}" type="sibTrans" cxnId="{609C4580-0878-C449-B6D5-74B84EF6DE65}">
      <dgm:prSet/>
      <dgm:spPr/>
      <dgm:t>
        <a:bodyPr/>
        <a:lstStyle/>
        <a:p>
          <a:endParaRPr lang="en-US"/>
        </a:p>
      </dgm:t>
    </dgm:pt>
    <dgm:pt modelId="{0CD74426-737C-0344-AB68-8E30B3818330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Lambda Architecture</a:t>
          </a:r>
        </a:p>
      </dgm:t>
    </dgm:pt>
    <dgm:pt modelId="{75CD6CF3-3BD1-9D47-9227-D572EA7BA742}" type="parTrans" cxnId="{B12CED2E-D450-FE46-B1F6-70AA7F923B06}">
      <dgm:prSet/>
      <dgm:spPr/>
      <dgm:t>
        <a:bodyPr/>
        <a:lstStyle/>
        <a:p>
          <a:endParaRPr lang="en-US"/>
        </a:p>
      </dgm:t>
    </dgm:pt>
    <dgm:pt modelId="{6C79463C-0B25-2843-9B0C-8AF36399B77F}" type="sibTrans" cxnId="{B12CED2E-D450-FE46-B1F6-70AA7F923B06}">
      <dgm:prSet/>
      <dgm:spPr/>
      <dgm:t>
        <a:bodyPr/>
        <a:lstStyle/>
        <a:p>
          <a:endParaRPr lang="en-US"/>
        </a:p>
      </dgm:t>
    </dgm:pt>
    <dgm:pt modelId="{2E736C7C-DB90-3E42-86BD-EBCEBD93D795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Kappa Architecture</a:t>
          </a:r>
        </a:p>
      </dgm:t>
    </dgm:pt>
    <dgm:pt modelId="{C2671380-3B8E-514A-B0D2-91FE548F95D7}" type="parTrans" cxnId="{134926B8-5FE2-514A-ABED-979446EAE1E4}">
      <dgm:prSet/>
      <dgm:spPr/>
      <dgm:t>
        <a:bodyPr/>
        <a:lstStyle/>
        <a:p>
          <a:endParaRPr lang="en-US"/>
        </a:p>
      </dgm:t>
    </dgm:pt>
    <dgm:pt modelId="{01F0ECEA-55FF-9140-AF2A-F341982A053B}" type="sibTrans" cxnId="{134926B8-5FE2-514A-ABED-979446EAE1E4}">
      <dgm:prSet/>
      <dgm:spPr/>
      <dgm:t>
        <a:bodyPr/>
        <a:lstStyle/>
        <a:p>
          <a:endParaRPr lang="en-US"/>
        </a:p>
      </dgm:t>
    </dgm:pt>
    <dgm:pt modelId="{301B8FB0-03BF-A147-BBC3-743578E06F5C}" type="pres">
      <dgm:prSet presAssocID="{5166EB24-DED3-9E4B-85D0-09D8D53866E7}" presName="arrowDiagram" presStyleCnt="0">
        <dgm:presLayoutVars>
          <dgm:chMax val="5"/>
          <dgm:dir/>
          <dgm:resizeHandles val="exact"/>
        </dgm:presLayoutVars>
      </dgm:prSet>
      <dgm:spPr/>
    </dgm:pt>
    <dgm:pt modelId="{A1066D1B-2CEC-6944-B0D8-E20A5A047066}" type="pres">
      <dgm:prSet presAssocID="{5166EB24-DED3-9E4B-85D0-09D8D53866E7}" presName="arrow" presStyleLbl="bgShp" presStyleIdx="0" presStyleCnt="1" custLinFactNeighborX="-6797" custLinFactNeighborY="-390"/>
      <dgm:spPr/>
    </dgm:pt>
    <dgm:pt modelId="{9D9178B3-62FE-174A-9581-562089C78D1F}" type="pres">
      <dgm:prSet presAssocID="{5166EB24-DED3-9E4B-85D0-09D8D53866E7}" presName="arrowDiagram3" presStyleCnt="0"/>
      <dgm:spPr/>
    </dgm:pt>
    <dgm:pt modelId="{21999DBD-4105-A949-85CD-9AC3D2E1BDBB}" type="pres">
      <dgm:prSet presAssocID="{4E3D4305-981C-754C-87A4-DE49F97CE1BE}" presName="bullet3a" presStyleLbl="node1" presStyleIdx="0" presStyleCnt="3"/>
      <dgm:spPr/>
    </dgm:pt>
    <dgm:pt modelId="{D038B62E-6BDD-6F4D-8F19-26994F2AFC5A}" type="pres">
      <dgm:prSet presAssocID="{4E3D4305-981C-754C-87A4-DE49F97CE1BE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1FF6F-D9CE-3E42-9B97-47977232690E}" type="pres">
      <dgm:prSet presAssocID="{0CD74426-737C-0344-AB68-8E30B3818330}" presName="bullet3b" presStyleLbl="node1" presStyleIdx="1" presStyleCnt="3"/>
      <dgm:spPr/>
    </dgm:pt>
    <dgm:pt modelId="{AD06032E-467E-CF4D-9248-943D2414CB46}" type="pres">
      <dgm:prSet presAssocID="{0CD74426-737C-0344-AB68-8E30B3818330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7169C-729F-774F-8537-B8EDF3640C29}" type="pres">
      <dgm:prSet presAssocID="{2E736C7C-DB90-3E42-86BD-EBCEBD93D795}" presName="bullet3c" presStyleLbl="node1" presStyleIdx="2" presStyleCnt="3"/>
      <dgm:spPr/>
    </dgm:pt>
    <dgm:pt modelId="{BC9168C4-82FC-B748-A05B-D2D9C443C8A5}" type="pres">
      <dgm:prSet presAssocID="{2E736C7C-DB90-3E42-86BD-EBCEBD93D795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9C4580-0878-C449-B6D5-74B84EF6DE65}" srcId="{5166EB24-DED3-9E4B-85D0-09D8D53866E7}" destId="{4E3D4305-981C-754C-87A4-DE49F97CE1BE}" srcOrd="0" destOrd="0" parTransId="{15128CF0-C484-0C4E-914F-84AD68631402}" sibTransId="{542513FD-A782-0546-9A84-0BC351DB8187}"/>
    <dgm:cxn modelId="{992EA274-2E86-5B47-AF7E-C114A3C12C6F}" type="presOf" srcId="{4E3D4305-981C-754C-87A4-DE49F97CE1BE}" destId="{D038B62E-6BDD-6F4D-8F19-26994F2AFC5A}" srcOrd="0" destOrd="0" presId="urn:microsoft.com/office/officeart/2005/8/layout/arrow2"/>
    <dgm:cxn modelId="{B12CED2E-D450-FE46-B1F6-70AA7F923B06}" srcId="{5166EB24-DED3-9E4B-85D0-09D8D53866E7}" destId="{0CD74426-737C-0344-AB68-8E30B3818330}" srcOrd="1" destOrd="0" parTransId="{75CD6CF3-3BD1-9D47-9227-D572EA7BA742}" sibTransId="{6C79463C-0B25-2843-9B0C-8AF36399B77F}"/>
    <dgm:cxn modelId="{134926B8-5FE2-514A-ABED-979446EAE1E4}" srcId="{5166EB24-DED3-9E4B-85D0-09D8D53866E7}" destId="{2E736C7C-DB90-3E42-86BD-EBCEBD93D795}" srcOrd="2" destOrd="0" parTransId="{C2671380-3B8E-514A-B0D2-91FE548F95D7}" sibTransId="{01F0ECEA-55FF-9140-AF2A-F341982A053B}"/>
    <dgm:cxn modelId="{F6F8E5C8-8B28-1448-AFF1-E88B686D59C3}" type="presOf" srcId="{2E736C7C-DB90-3E42-86BD-EBCEBD93D795}" destId="{BC9168C4-82FC-B748-A05B-D2D9C443C8A5}" srcOrd="0" destOrd="0" presId="urn:microsoft.com/office/officeart/2005/8/layout/arrow2"/>
    <dgm:cxn modelId="{F0E3A1BA-9DF5-CE46-AF99-823B3F931EFD}" type="presOf" srcId="{0CD74426-737C-0344-AB68-8E30B3818330}" destId="{AD06032E-467E-CF4D-9248-943D2414CB46}" srcOrd="0" destOrd="0" presId="urn:microsoft.com/office/officeart/2005/8/layout/arrow2"/>
    <dgm:cxn modelId="{9D62144D-20A5-FE46-92DC-E9DFDAEAD092}" type="presOf" srcId="{5166EB24-DED3-9E4B-85D0-09D8D53866E7}" destId="{301B8FB0-03BF-A147-BBC3-743578E06F5C}" srcOrd="0" destOrd="0" presId="urn:microsoft.com/office/officeart/2005/8/layout/arrow2"/>
    <dgm:cxn modelId="{F0D4C609-3C78-1C41-9D86-6B32DC646678}" type="presParOf" srcId="{301B8FB0-03BF-A147-BBC3-743578E06F5C}" destId="{A1066D1B-2CEC-6944-B0D8-E20A5A047066}" srcOrd="0" destOrd="0" presId="urn:microsoft.com/office/officeart/2005/8/layout/arrow2"/>
    <dgm:cxn modelId="{7197E827-78BD-7243-90A1-497457F32414}" type="presParOf" srcId="{301B8FB0-03BF-A147-BBC3-743578E06F5C}" destId="{9D9178B3-62FE-174A-9581-562089C78D1F}" srcOrd="1" destOrd="0" presId="urn:microsoft.com/office/officeart/2005/8/layout/arrow2"/>
    <dgm:cxn modelId="{107A5F79-2208-3841-A988-7894CA1E8BD4}" type="presParOf" srcId="{9D9178B3-62FE-174A-9581-562089C78D1F}" destId="{21999DBD-4105-A949-85CD-9AC3D2E1BDBB}" srcOrd="0" destOrd="0" presId="urn:microsoft.com/office/officeart/2005/8/layout/arrow2"/>
    <dgm:cxn modelId="{8CE1378E-F935-894D-BDF5-EE8503593B9D}" type="presParOf" srcId="{9D9178B3-62FE-174A-9581-562089C78D1F}" destId="{D038B62E-6BDD-6F4D-8F19-26994F2AFC5A}" srcOrd="1" destOrd="0" presId="urn:microsoft.com/office/officeart/2005/8/layout/arrow2"/>
    <dgm:cxn modelId="{92F4BF82-8F45-4940-8960-DE2FBA6EDC70}" type="presParOf" srcId="{9D9178B3-62FE-174A-9581-562089C78D1F}" destId="{2FF1FF6F-D9CE-3E42-9B97-47977232690E}" srcOrd="2" destOrd="0" presId="urn:microsoft.com/office/officeart/2005/8/layout/arrow2"/>
    <dgm:cxn modelId="{0B97F71A-6738-424D-BC79-4C6C79850371}" type="presParOf" srcId="{9D9178B3-62FE-174A-9581-562089C78D1F}" destId="{AD06032E-467E-CF4D-9248-943D2414CB46}" srcOrd="3" destOrd="0" presId="urn:microsoft.com/office/officeart/2005/8/layout/arrow2"/>
    <dgm:cxn modelId="{44FD14D4-A2F1-9542-BFA3-58A827ED1759}" type="presParOf" srcId="{9D9178B3-62FE-174A-9581-562089C78D1F}" destId="{A6E7169C-729F-774F-8537-B8EDF3640C29}" srcOrd="4" destOrd="0" presId="urn:microsoft.com/office/officeart/2005/8/layout/arrow2"/>
    <dgm:cxn modelId="{6A994A6A-E563-3C4B-A919-FAA4449EF4DE}" type="presParOf" srcId="{9D9178B3-62FE-174A-9581-562089C78D1F}" destId="{BC9168C4-82FC-B748-A05B-D2D9C443C8A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F23864-1FD5-4D4C-B14B-0F9E977314C9}" type="doc">
      <dgm:prSet loTypeId="urn:microsoft.com/office/officeart/2005/8/layout/chevron1" loCatId="" qsTypeId="urn:microsoft.com/office/officeart/2005/8/quickstyle/simple1" qsCatId="simple" csTypeId="urn:microsoft.com/office/officeart/2005/8/colors/accent3_2" csCatId="accent3" phldr="1"/>
      <dgm:spPr/>
    </dgm:pt>
    <dgm:pt modelId="{AC8E954E-9242-7C4F-A1ED-BA0F9103A4AF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3B5C1EA3-D694-0347-AEA5-15B4E3CEFDA1}" type="parTrans" cxnId="{BC5C392E-0F98-C046-9021-BBC201FE40D0}">
      <dgm:prSet/>
      <dgm:spPr/>
      <dgm:t>
        <a:bodyPr/>
        <a:lstStyle/>
        <a:p>
          <a:endParaRPr lang="en-US"/>
        </a:p>
      </dgm:t>
    </dgm:pt>
    <dgm:pt modelId="{F87CC10D-D1B9-1044-8924-1CDD5C1ECDE8}" type="sibTrans" cxnId="{BC5C392E-0F98-C046-9021-BBC201FE40D0}">
      <dgm:prSet/>
      <dgm:spPr/>
      <dgm:t>
        <a:bodyPr/>
        <a:lstStyle/>
        <a:p>
          <a:endParaRPr lang="en-US"/>
        </a:p>
      </dgm:t>
    </dgm:pt>
    <dgm:pt modelId="{40C58E32-D1DA-B644-B7ED-59666E4361EE}" type="pres">
      <dgm:prSet presAssocID="{49F23864-1FD5-4D4C-B14B-0F9E977314C9}" presName="Name0" presStyleCnt="0">
        <dgm:presLayoutVars>
          <dgm:dir/>
          <dgm:animLvl val="lvl"/>
          <dgm:resizeHandles val="exact"/>
        </dgm:presLayoutVars>
      </dgm:prSet>
      <dgm:spPr/>
    </dgm:pt>
    <dgm:pt modelId="{0C3486EF-1ED3-C641-9AF1-B3037C97D437}" type="pres">
      <dgm:prSet presAssocID="{AC8E954E-9242-7C4F-A1ED-BA0F9103A4AF}" presName="parTxOnly" presStyleLbl="node1" presStyleIdx="0" presStyleCnt="1" custLinFactX="-67445" custLinFactNeighborX="-100000" custLinFactNeighborY="-136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5C392E-0F98-C046-9021-BBC201FE40D0}" srcId="{49F23864-1FD5-4D4C-B14B-0F9E977314C9}" destId="{AC8E954E-9242-7C4F-A1ED-BA0F9103A4AF}" srcOrd="0" destOrd="0" parTransId="{3B5C1EA3-D694-0347-AEA5-15B4E3CEFDA1}" sibTransId="{F87CC10D-D1B9-1044-8924-1CDD5C1ECDE8}"/>
    <dgm:cxn modelId="{FA1F2BFA-5451-6E44-99F5-598ED2040735}" type="presOf" srcId="{AC8E954E-9242-7C4F-A1ED-BA0F9103A4AF}" destId="{0C3486EF-1ED3-C641-9AF1-B3037C97D437}" srcOrd="0" destOrd="0" presId="urn:microsoft.com/office/officeart/2005/8/layout/chevron1"/>
    <dgm:cxn modelId="{5324228E-93BF-5B4B-BA2F-570F762A2C14}" type="presOf" srcId="{49F23864-1FD5-4D4C-B14B-0F9E977314C9}" destId="{40C58E32-D1DA-B644-B7ED-59666E4361EE}" srcOrd="0" destOrd="0" presId="urn:microsoft.com/office/officeart/2005/8/layout/chevron1"/>
    <dgm:cxn modelId="{C5890386-3C1F-5D4E-8795-9CFD079D105F}" type="presParOf" srcId="{40C58E32-D1DA-B644-B7ED-59666E4361EE}" destId="{0C3486EF-1ED3-C641-9AF1-B3037C97D43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486EF-1ED3-C641-9AF1-B3037C97D437}">
      <dsp:nvSpPr>
        <dsp:cNvPr id="0" name=""/>
        <dsp:cNvSpPr/>
      </dsp:nvSpPr>
      <dsp:spPr>
        <a:xfrm>
          <a:off x="0" y="0"/>
          <a:ext cx="2988303" cy="7248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Big Data</a:t>
          </a:r>
        </a:p>
      </dsp:txBody>
      <dsp:txXfrm>
        <a:off x="362446" y="0"/>
        <a:ext cx="2263412" cy="724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66D1B-2CEC-6944-B0D8-E20A5A047066}">
      <dsp:nvSpPr>
        <dsp:cNvPr id="0" name=""/>
        <dsp:cNvSpPr/>
      </dsp:nvSpPr>
      <dsp:spPr>
        <a:xfrm>
          <a:off x="363746" y="0"/>
          <a:ext cx="7050227" cy="440639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1999DBD-4105-A949-85CD-9AC3D2E1BDBB}">
      <dsp:nvSpPr>
        <dsp:cNvPr id="0" name=""/>
        <dsp:cNvSpPr/>
      </dsp:nvSpPr>
      <dsp:spPr>
        <a:xfrm>
          <a:off x="1738329" y="3041291"/>
          <a:ext cx="183305" cy="1833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38B62E-6BDD-6F4D-8F19-26994F2AFC5A}">
      <dsp:nvSpPr>
        <dsp:cNvPr id="0" name=""/>
        <dsp:cNvSpPr/>
      </dsp:nvSpPr>
      <dsp:spPr>
        <a:xfrm>
          <a:off x="1829982" y="3132944"/>
          <a:ext cx="1642702" cy="127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3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bg2"/>
              </a:solidFill>
            </a:rPr>
            <a:t>Batch</a:t>
          </a:r>
          <a:r>
            <a:rPr lang="en-US" sz="2100" kern="1200" baseline="0" dirty="0">
              <a:solidFill>
                <a:schemeClr val="bg2"/>
              </a:solidFill>
            </a:rPr>
            <a:t> &amp; Map/Reduce</a:t>
          </a:r>
          <a:endParaRPr lang="en-US" sz="2100" kern="1200" dirty="0">
            <a:solidFill>
              <a:schemeClr val="bg2"/>
            </a:solidFill>
          </a:endParaRPr>
        </a:p>
      </dsp:txBody>
      <dsp:txXfrm>
        <a:off x="1829982" y="3132944"/>
        <a:ext cx="1642702" cy="1273447"/>
      </dsp:txXfrm>
    </dsp:sp>
    <dsp:sp modelId="{2FF1FF6F-D9CE-3E42-9B97-47977232690E}">
      <dsp:nvSpPr>
        <dsp:cNvPr id="0" name=""/>
        <dsp:cNvSpPr/>
      </dsp:nvSpPr>
      <dsp:spPr>
        <a:xfrm>
          <a:off x="3356356" y="1843634"/>
          <a:ext cx="331360" cy="3313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032E-467E-CF4D-9248-943D2414CB46}">
      <dsp:nvSpPr>
        <dsp:cNvPr id="0" name=""/>
        <dsp:cNvSpPr/>
      </dsp:nvSpPr>
      <dsp:spPr>
        <a:xfrm>
          <a:off x="3522036" y="2009314"/>
          <a:ext cx="1692054" cy="239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81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bg2"/>
              </a:solidFill>
            </a:rPr>
            <a:t>Lambda Architecture</a:t>
          </a:r>
        </a:p>
      </dsp:txBody>
      <dsp:txXfrm>
        <a:off x="3522036" y="2009314"/>
        <a:ext cx="1692054" cy="2397077"/>
      </dsp:txXfrm>
    </dsp:sp>
    <dsp:sp modelId="{A6E7169C-729F-774F-8537-B8EDF3640C29}">
      <dsp:nvSpPr>
        <dsp:cNvPr id="0" name=""/>
        <dsp:cNvSpPr/>
      </dsp:nvSpPr>
      <dsp:spPr>
        <a:xfrm>
          <a:off x="5302219" y="1114817"/>
          <a:ext cx="458264" cy="4582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9168C4-82FC-B748-A05B-D2D9C443C8A5}">
      <dsp:nvSpPr>
        <dsp:cNvPr id="0" name=""/>
        <dsp:cNvSpPr/>
      </dsp:nvSpPr>
      <dsp:spPr>
        <a:xfrm>
          <a:off x="5531351" y="1343949"/>
          <a:ext cx="1692054" cy="306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825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bg2"/>
              </a:solidFill>
            </a:rPr>
            <a:t>Kappa Architecture</a:t>
          </a:r>
        </a:p>
      </dsp:txBody>
      <dsp:txXfrm>
        <a:off x="5531351" y="1343949"/>
        <a:ext cx="1692054" cy="3062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486EF-1ED3-C641-9AF1-B3037C97D437}">
      <dsp:nvSpPr>
        <dsp:cNvPr id="0" name=""/>
        <dsp:cNvSpPr/>
      </dsp:nvSpPr>
      <dsp:spPr>
        <a:xfrm>
          <a:off x="0" y="0"/>
          <a:ext cx="2988303" cy="7248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Big Data</a:t>
          </a:r>
        </a:p>
      </dsp:txBody>
      <dsp:txXfrm>
        <a:off x="362446" y="0"/>
        <a:ext cx="2263412" cy="724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5" name="Google Shape;19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DB such as Relational DB can handle storing large amount of data, but when</a:t>
            </a:r>
            <a:r>
              <a:rPr lang="en-US" baseline="0" dirty="0" smtClean="0"/>
              <a:t> talking about sensors data </a:t>
            </a:r>
            <a:r>
              <a:rPr lang="mr-IN" baseline="0" dirty="0" smtClean="0"/>
              <a:t>–</a:t>
            </a:r>
            <a:r>
              <a:rPr lang="en-US" baseline="0" dirty="0" smtClean="0"/>
              <a:t> that’s the challenge spark is here to answer</a:t>
            </a:r>
          </a:p>
          <a:p>
            <a:r>
              <a:rPr lang="en-US" baseline="0" dirty="0" smtClean="0"/>
              <a:t>Most of the designs combine both Big Data and Relational DB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35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Volume- is the size of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Velocity </a:t>
            </a:r>
            <a:r>
              <a:rPr kumimoji="0" lang="mr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Mangal" charset="0"/>
              </a:rPr>
              <a:t>–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 Speed the data measured by byte/transaction per 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Variety </a:t>
            </a:r>
            <a:r>
              <a:rPr kumimoji="0" lang="mr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Mangal" charset="0"/>
              </a:rPr>
              <a:t>–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 Not always structured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Veracity </a:t>
            </a:r>
            <a:r>
              <a:rPr kumimoji="0" lang="mr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Mangal" charset="0"/>
              </a:rPr>
              <a:t>–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 Not always in order, old comes after new, some data is garbage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Value- is there really a need for this data, sometimes it can be overhead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73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99% of big data technology</a:t>
            </a:r>
            <a:r>
              <a:rPr lang="en-US" baseline="0" dirty="0" smtClean="0"/>
              <a:t> will use Share nothing </a:t>
            </a:r>
            <a:r>
              <a:rPr lang="mr-IN" baseline="0" dirty="0" smtClean="0"/>
              <a:t>–</a:t>
            </a:r>
            <a:r>
              <a:rPr lang="en-US" baseline="0" dirty="0" smtClean="0"/>
              <a:t> Many servers with same resources, applications can use all the machines together without sharing resources between the machines</a:t>
            </a:r>
          </a:p>
          <a:p>
            <a:r>
              <a:rPr lang="en-US" baseline="0" dirty="0" smtClean="0"/>
              <a:t>Oracle is example for Share everything </a:t>
            </a:r>
            <a:r>
              <a:rPr lang="mr-IN" baseline="0" dirty="0" smtClean="0"/>
              <a:t>–</a:t>
            </a:r>
            <a:r>
              <a:rPr lang="en-US" baseline="0" dirty="0" smtClean="0"/>
              <a:t> sharing all resources (</a:t>
            </a:r>
            <a:r>
              <a:rPr lang="en-US" baseline="0" dirty="0" err="1" smtClean="0"/>
              <a:t>CPU,Memory,Storage,Network</a:t>
            </a:r>
            <a:r>
              <a:rPr lang="en-US" baseline="0" dirty="0" smtClean="0"/>
              <a:t>) of the machine for specific application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909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88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5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פריסה מותאמת אישית">
  <p:cSld name="פריסה מותאמת אישית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פריסה מותאמת אישית">
  <p:cSld name="7_פריסה מותאמת אישית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פריסה מותאמת אישית">
  <p:cSld name="15_פריסה מותאמת אישית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12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581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פריסה מותאמת אישית">
  <p:cSld name="26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1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4"/>
          <p:cNvSpPr>
            <a:spLocks noGrp="1"/>
          </p:cNvSpPr>
          <p:nvPr>
            <p:ph type="tbl" idx="2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" name="Google Shape;74;p14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descr="Z:\favorits\GigaSpaces\sent to arik\new_png\logo-gigaspac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chitectures">
  <p:cSld name="Architectur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7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endParaRPr sz="3000" b="0" i="0" u="none" strike="noStrike" cap="non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4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endParaRPr sz="3000" b="0" i="0" u="none" strike="noStrike" cap="non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8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4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5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6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 slide">
  <p:cSld name="6_Title and Content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l="312" t="7235" b="8754"/>
          <a:stretch/>
        </p:blipFill>
        <p:spPr>
          <a:xfrm>
            <a:off x="0" y="0"/>
            <a:ext cx="12200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0" y="1430650"/>
            <a:ext cx="5664634" cy="5427350"/>
          </a:xfrm>
          <a:custGeom>
            <a:avLst/>
            <a:gdLst/>
            <a:ahLst/>
            <a:cxnLst/>
            <a:rect l="l" t="t" r="r" b="b"/>
            <a:pathLst>
              <a:path w="5664634" h="5427350" extrusionOk="0">
                <a:moveTo>
                  <a:pt x="2661224" y="53"/>
                </a:moveTo>
                <a:cubicBezTo>
                  <a:pt x="3434402" y="4605"/>
                  <a:pt x="4205844" y="304115"/>
                  <a:pt x="4792286" y="897504"/>
                </a:cubicBezTo>
                <a:cubicBezTo>
                  <a:pt x="5965171" y="2084282"/>
                  <a:pt x="5953909" y="3997165"/>
                  <a:pt x="4767131" y="5170050"/>
                </a:cubicBezTo>
                <a:lnTo>
                  <a:pt x="4506783" y="5427350"/>
                </a:lnTo>
                <a:lnTo>
                  <a:pt x="0" y="5427350"/>
                </a:lnTo>
                <a:lnTo>
                  <a:pt x="0" y="1386006"/>
                </a:lnTo>
                <a:lnTo>
                  <a:pt x="519741" y="872349"/>
                </a:lnTo>
                <a:cubicBezTo>
                  <a:pt x="1113130" y="285906"/>
                  <a:pt x="1888045" y="-4499"/>
                  <a:pt x="2661224" y="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9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9346800" y="0"/>
            <a:ext cx="2845200" cy="5796212"/>
          </a:xfrm>
          <a:custGeom>
            <a:avLst/>
            <a:gdLst/>
            <a:ahLst/>
            <a:cxnLst/>
            <a:rect l="l" t="t" r="r" b="b"/>
            <a:pathLst>
              <a:path w="2845200" h="5796212" extrusionOk="0">
                <a:moveTo>
                  <a:pt x="1539724" y="0"/>
                </a:moveTo>
                <a:lnTo>
                  <a:pt x="2845200" y="0"/>
                </a:lnTo>
                <a:lnTo>
                  <a:pt x="2845200" y="5796212"/>
                </a:lnTo>
                <a:lnTo>
                  <a:pt x="2713908" y="5789168"/>
                </a:lnTo>
                <a:cubicBezTo>
                  <a:pt x="2040262" y="5720678"/>
                  <a:pt x="1385485" y="5426464"/>
                  <a:pt x="872348" y="4907248"/>
                </a:cubicBezTo>
                <a:cubicBezTo>
                  <a:pt x="-300537" y="3720471"/>
                  <a:pt x="-289275" y="1807588"/>
                  <a:pt x="897503" y="634703"/>
                </a:cubicBezTo>
                <a:lnTo>
                  <a:pt x="1539724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57200" y="1184275"/>
            <a:ext cx="11286000" cy="5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91491" y="251666"/>
            <a:ext cx="112860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פריסה מותאמת אישית">
  <p:cSld name="9_פריסה מותאמת אישית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פריסה מותאמת אישית">
  <p:cSld name="2_פריסה מותאמת אישית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Z:\favorits\GigaSpaces\sent to arik\jpg\ppt grid_214.jpg"/>
          <p:cNvPicPr preferRelativeResize="0"/>
          <p:nvPr/>
        </p:nvPicPr>
        <p:blipFill rotWithShape="1">
          <a:blip r:embed="rId2">
            <a:alphaModFix/>
          </a:blip>
          <a:srcRect l="9555"/>
          <a:stretch/>
        </p:blipFill>
        <p:spPr>
          <a:xfrm>
            <a:off x="1165608" y="0"/>
            <a:ext cx="110342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פריסה מותאמת אישית">
  <p:cSld name="19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21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פריסה מותאמת אישית">
  <p:cSld name="5_פריסה מותאמת אישית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22" name="Google Shape;122;p22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פריסה מותאמת אישית">
  <p:cSld name="23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2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24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5" name="Google Shape;135;p25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9" name="Google Shape;139;p26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פריסה מותאמת אישית">
  <p:cSld name="17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27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פריסה מותאמת אישית">
  <p:cSld name="18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28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פריסה מותאמת אישית">
  <p:cSld name="21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29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פריסה מותאמת אישית">
  <p:cSld name="22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30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פריסה מותאמת אישית">
  <p:cSld name="13_פריסה מותאמת אישית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4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31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פריסה מותאמת אישית">
  <p:cSld name="28_פריסה מותאמת אישית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/>
          <p:nvPr/>
        </p:nvSpPr>
        <p:spPr>
          <a:xfrm>
            <a:off x="5797027" y="1"/>
            <a:ext cx="5435926" cy="2266139"/>
          </a:xfrm>
          <a:custGeom>
            <a:avLst/>
            <a:gdLst/>
            <a:ahLst/>
            <a:cxnLst/>
            <a:rect l="l" t="t" r="r" b="b"/>
            <a:pathLst>
              <a:path w="5435926" h="2266139" extrusionOk="0">
                <a:moveTo>
                  <a:pt x="0" y="0"/>
                </a:moveTo>
                <a:lnTo>
                  <a:pt x="5435926" y="0"/>
                </a:lnTo>
                <a:lnTo>
                  <a:pt x="4146441" y="1462808"/>
                </a:lnTo>
                <a:cubicBezTo>
                  <a:pt x="3280354" y="2445310"/>
                  <a:pt x="1781775" y="2539681"/>
                  <a:pt x="799274" y="1673594"/>
                </a:cubicBezTo>
                <a:lnTo>
                  <a:pt x="799276" y="1673594"/>
                </a:lnTo>
                <a:cubicBezTo>
                  <a:pt x="308026" y="1240550"/>
                  <a:pt x="38807" y="649384"/>
                  <a:pt x="663" y="436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32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32"/>
          <p:cNvSpPr/>
          <p:nvPr/>
        </p:nvSpPr>
        <p:spPr>
          <a:xfrm rot="2483796">
            <a:off x="4626347" y="-544644"/>
            <a:ext cx="4742985" cy="12008778"/>
          </a:xfrm>
          <a:prstGeom prst="roundRect">
            <a:avLst>
              <a:gd name="adj" fmla="val 50000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פריסה מותאמת אישית">
  <p:cSld name="29_פריסה מותאמת אישית">
    <p:bg>
      <p:bgPr>
        <a:solidFill>
          <a:srgbClr val="00000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33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פריסה מותאמת אישית">
  <p:cSld name="3_פריסה מותאמת אישית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פריסה מותאמת אישית">
  <p:cSld name="4_פריסה מותאמת אישית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sz="1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ftr" idx="11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ldNum" idx="12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פריסה מותאמת אישית">
  <p:cSld name="8_פריסה מותאמת אישית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פריסה מותאמת אישית">
  <p:cSld name="14_פריסה מותאמת אישית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 rotWithShape="1">
          <a:blip r:embed="rId2">
            <a:alphaModFix/>
          </a:blip>
          <a:srcRect t="296" r="772"/>
          <a:stretch/>
        </p:blipFill>
        <p:spPr>
          <a:xfrm>
            <a:off x="6016616" y="0"/>
            <a:ext cx="6175384" cy="54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1982774" y="1045706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39"/>
          <p:cNvSpPr/>
          <p:nvPr/>
        </p:nvSpPr>
        <p:spPr>
          <a:xfrm>
            <a:off x="9115616" y="4198960"/>
            <a:ext cx="3076384" cy="2659040"/>
          </a:xfrm>
          <a:custGeom>
            <a:avLst/>
            <a:gdLst/>
            <a:ahLst/>
            <a:cxnLst/>
            <a:rect l="l" t="t" r="r" b="b"/>
            <a:pathLst>
              <a:path w="3076384" h="2659040" extrusionOk="0">
                <a:moveTo>
                  <a:pt x="3076384" y="0"/>
                </a:moveTo>
                <a:lnTo>
                  <a:pt x="3076384" y="2659040"/>
                </a:lnTo>
                <a:lnTo>
                  <a:pt x="0" y="2659040"/>
                </a:lnTo>
                <a:lnTo>
                  <a:pt x="19996" y="2625996"/>
                </a:lnTo>
                <a:cubicBezTo>
                  <a:pt x="121989" y="2474985"/>
                  <a:pt x="240632" y="2331948"/>
                  <a:pt x="375901" y="2199482"/>
                </a:cubicBezTo>
                <a:lnTo>
                  <a:pt x="1939257" y="668517"/>
                </a:lnTo>
                <a:cubicBezTo>
                  <a:pt x="2209794" y="403585"/>
                  <a:pt x="2521217" y="206022"/>
                  <a:pt x="2852733" y="75610"/>
                </a:cubicBezTo>
                <a:lnTo>
                  <a:pt x="30763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">
  <p:cSld name="1_Tab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40"/>
          <p:cNvSpPr>
            <a:spLocks noGrp="1"/>
          </p:cNvSpPr>
          <p:nvPr>
            <p:ph type="tbl" idx="2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0" name="Google Shape;210;p40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פריסה מותאמת אישית">
  <p:cSld name="12_פריסה מותאמת אישית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 descr="Z:\favorits\GigaSpaces\sent to arik\jpg\ppt grid_214.jpg"/>
          <p:cNvPicPr preferRelativeResize="0"/>
          <p:nvPr/>
        </p:nvPicPr>
        <p:blipFill rotWithShape="1">
          <a:blip r:embed="rId2">
            <a:alphaModFix/>
          </a:blip>
          <a:srcRect l="63710"/>
          <a:stretch/>
        </p:blipFill>
        <p:spPr>
          <a:xfrm>
            <a:off x="7772400" y="0"/>
            <a:ext cx="44274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5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ogos">
  <p:cSld name="1_Log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rchitectures">
  <p:cSld name="1_Architectur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columns">
  <p:cSld name="1_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4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body" idx="2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23" name="Google Shape;223;p43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endParaRPr sz="3000" b="0" i="0" u="none" strike="noStrike" cap="non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4" name="Google Shape;224;p43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body" idx="4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s">
  <p:cSld name="1_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44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body" idx="2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body" idx="4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body" idx="5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body" idx="6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1- new">
  <p:cSld name="Use Case 1- new">
    <p:bg>
      <p:bgPr>
        <a:solidFill>
          <a:srgbClr val="F2F2F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>
            <a:spLocks noGrp="1"/>
          </p:cNvSpPr>
          <p:nvPr>
            <p:ph type="body" idx="1"/>
          </p:nvPr>
        </p:nvSpPr>
        <p:spPr>
          <a:xfrm>
            <a:off x="6400801" y="4258733"/>
            <a:ext cx="5155142" cy="2281606"/>
          </a:xfrm>
          <a:prstGeom prst="roundRect">
            <a:avLst>
              <a:gd name="adj" fmla="val 18788"/>
            </a:avLst>
          </a:prstGeom>
          <a:solidFill>
            <a:srgbClr val="E3E4E5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45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2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body" idx="3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1" name="Google Shape;241;p45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 txBox="1">
            <a:spLocks noGrp="1"/>
          </p:cNvSpPr>
          <p:nvPr>
            <p:ph type="body" idx="4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body" idx="5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6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body" idx="7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body" idx="8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9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body" idx="13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body" idx="14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5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3- new">
  <p:cSld name="Use Case 3- new">
    <p:bg>
      <p:bgPr>
        <a:solidFill>
          <a:srgbClr val="F2F2F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>
            <a:spLocks noGrp="1"/>
          </p:cNvSpPr>
          <p:nvPr>
            <p:ph type="body" idx="1"/>
          </p:nvPr>
        </p:nvSpPr>
        <p:spPr>
          <a:xfrm>
            <a:off x="6400801" y="4258733"/>
            <a:ext cx="5155142" cy="2281606"/>
          </a:xfrm>
          <a:prstGeom prst="roundRect">
            <a:avLst>
              <a:gd name="adj" fmla="val 18788"/>
            </a:avLst>
          </a:prstGeom>
          <a:solidFill>
            <a:srgbClr val="E3E4E5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46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2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46"/>
          <p:cNvSpPr txBox="1">
            <a:spLocks noGrp="1"/>
          </p:cNvSpPr>
          <p:nvPr>
            <p:ph type="body" idx="3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7" name="Google Shape;257;p46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 txBox="1">
            <a:spLocks noGrp="1"/>
          </p:cNvSpPr>
          <p:nvPr>
            <p:ph type="body" idx="4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5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6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body" idx="7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8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body" idx="9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body" idx="13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4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15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46"/>
          <p:cNvSpPr>
            <a:spLocks noGrp="1"/>
          </p:cNvSpPr>
          <p:nvPr>
            <p:ph type="pic" idx="16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4 new">
  <p:cSld name="Case Study 4 new">
    <p:bg>
      <p:bgPr>
        <a:solidFill>
          <a:srgbClr val="F2F2F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47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7"/>
          <p:cNvSpPr txBox="1">
            <a:spLocks noGrp="1"/>
          </p:cNvSpPr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1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2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body" idx="3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4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5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6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7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7"/>
          <p:cNvSpPr txBox="1">
            <a:spLocks noGrp="1"/>
          </p:cNvSpPr>
          <p:nvPr>
            <p:ph type="body" idx="8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7"/>
          <p:cNvSpPr txBox="1">
            <a:spLocks noGrp="1"/>
          </p:cNvSpPr>
          <p:nvPr>
            <p:ph type="body" idx="9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5 new">
  <p:cSld name="Case Study 5 new">
    <p:bg>
      <p:bgPr>
        <a:solidFill>
          <a:srgbClr val="F2F2F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1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2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body" idx="3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48"/>
          <p:cNvSpPr txBox="1">
            <a:spLocks noGrp="1"/>
          </p:cNvSpPr>
          <p:nvPr>
            <p:ph type="body" idx="4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5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48"/>
          <p:cNvSpPr txBox="1">
            <a:spLocks noGrp="1"/>
          </p:cNvSpPr>
          <p:nvPr>
            <p:ph type="body" idx="6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92" name="Google Shape;292;p48"/>
          <p:cNvSpPr txBox="1">
            <a:spLocks noGrp="1"/>
          </p:cNvSpPr>
          <p:nvPr>
            <p:ph type="body" idx="7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8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8"/>
          <p:cNvSpPr txBox="1">
            <a:spLocks noGrp="1"/>
          </p:cNvSpPr>
          <p:nvPr>
            <p:ph type="body" idx="8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sz="1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48"/>
          <p:cNvSpPr txBox="1">
            <a:spLocks noGrp="1"/>
          </p:cNvSpPr>
          <p:nvPr>
            <p:ph type="body" idx="9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פריסה מותאמת אישית">
  <p:cSld name="20_פריסה מותאמת אישית"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882395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body" idx="2"/>
          </p:nvPr>
        </p:nvSpPr>
        <p:spPr>
          <a:xfrm>
            <a:off x="3693276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3"/>
          </p:nvPr>
        </p:nvSpPr>
        <p:spPr>
          <a:xfrm>
            <a:off x="6507981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9"/>
          <p:cNvSpPr txBox="1">
            <a:spLocks noGrp="1"/>
          </p:cNvSpPr>
          <p:nvPr>
            <p:ph type="body" idx="4"/>
          </p:nvPr>
        </p:nvSpPr>
        <p:spPr>
          <a:xfrm>
            <a:off x="9337100" y="3657526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">
    <p:bg>
      <p:bgPr>
        <a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4287" algn="l" rtl="1">
              <a:spcBef>
                <a:spcPts val="0"/>
              </a:spcBef>
              <a:buClr>
                <a:srgbClr val="4F4F4F"/>
              </a:buClr>
              <a:buSzPct val="25000"/>
              <a:buFont typeface="Rubik Light"/>
              <a:buNone/>
            </a:pPr>
            <a:fld id="{00000000-1234-1234-1234-123412341234}" type="slidenum">
              <a:rPr lang="en-US"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rPr>
              <a:t>‹#›</a:t>
            </a:fld>
            <a:endParaRPr lang="en-US" sz="900">
              <a:solidFill>
                <a:srgbClr val="4F4F4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indent="0">
              <a:spcBef>
                <a:spcPts val="0"/>
              </a:spcBef>
              <a:buSzPct val="1000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SzPct val="1000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SzPct val="1000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SzPct val="1000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SzPct val="1000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SzPct val="1000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SzPct val="1000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SzPct val="100000"/>
              <a:buFont typeface="Arial"/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" name="Shape 46" descr="Z:\favorits\GigaSpaces\sent to arik\new_png\logo-gigaspaces.png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43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פריסה מותאמת אישית">
  <p:cSld name="1_פריסה מותאמת אישית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descr="Z:\favorits\GigaSpaces\sent to arik\jpg\ppt grid_213.jpg"/>
          <p:cNvPicPr preferRelativeResize="0"/>
          <p:nvPr/>
        </p:nvPicPr>
        <p:blipFill rotWithShape="1">
          <a:blip r:embed="rId2">
            <a:alphaModFix/>
          </a:blip>
          <a:srcRect l="9149"/>
          <a:stretch/>
        </p:blipFill>
        <p:spPr>
          <a:xfrm>
            <a:off x="1115367" y="4413"/>
            <a:ext cx="11076633" cy="68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6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פריסה מותאמת אישית">
  <p:cSld name="18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p52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2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פריסה מותאמת אישית">
  <p:cSld name="2_פריסה מותאמת אישית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3" descr="Z:\favorits\GigaSpaces\sent to arik\jpg\ppt grid_21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608" y="0"/>
            <a:ext cx="110342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p5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פריסה מותאמת אישית">
  <p:cSld name="13_פריסה מותאמת אישית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54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פריסה מותאמת אישית">
  <p:cSld name="12_פריסה מותאמת אישית"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5" descr="Z:\favorits\GigaSpaces\sent to arik\jpg\ppt grid_214.jpg"/>
          <p:cNvPicPr preferRelativeResize="0"/>
          <p:nvPr/>
        </p:nvPicPr>
        <p:blipFill rotWithShape="1">
          <a:blip r:embed="rId2">
            <a:alphaModFix/>
          </a:blip>
          <a:srcRect r="-3"/>
          <a:stretch/>
        </p:blipFill>
        <p:spPr>
          <a:xfrm>
            <a:off x="7772400" y="0"/>
            <a:ext cx="44274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55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5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פריסה מותאמת אישית">
  <p:cSld name="1_פריסה מותאמת אישית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 descr="Z:\favorits\GigaSpaces\sent to arik\jpg\ppt grid_21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367" y="4413"/>
            <a:ext cx="11076634" cy="68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56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פריסה מותאמת אישית">
  <p:cSld name="6_פריסה מותאמת אישית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57"/>
          <p:cNvSpPr txBox="1">
            <a:spLocks noGrp="1"/>
          </p:cNvSpPr>
          <p:nvPr>
            <p:ph type="body" idx="1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43" name="Google Shape;343;p57"/>
          <p:cNvSpPr txBox="1">
            <a:spLocks noGrp="1"/>
          </p:cNvSpPr>
          <p:nvPr>
            <p:ph type="body" idx="2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44" name="Google Shape;344;p57"/>
          <p:cNvSpPr txBox="1">
            <a:spLocks noGrp="1"/>
          </p:cNvSpPr>
          <p:nvPr>
            <p:ph type="body" idx="3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פריסה מותאמת אישית">
  <p:cSld name="8_פריסה מותאמת אישית"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8"/>
          <p:cNvPicPr preferRelativeResize="0"/>
          <p:nvPr/>
        </p:nvPicPr>
        <p:blipFill rotWithShape="1">
          <a:blip r:embed="rId2">
            <a:alphaModFix/>
          </a:blip>
          <a:srcRect t="296" r="772"/>
          <a:stretch/>
        </p:blipFill>
        <p:spPr>
          <a:xfrm>
            <a:off x="6016616" y="0"/>
            <a:ext cx="6175384" cy="54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title"/>
          </p:nvPr>
        </p:nvSpPr>
        <p:spPr>
          <a:xfrm>
            <a:off x="1982774" y="1045706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58"/>
          <p:cNvSpPr/>
          <p:nvPr/>
        </p:nvSpPr>
        <p:spPr>
          <a:xfrm>
            <a:off x="9115616" y="4198960"/>
            <a:ext cx="3076384" cy="2659040"/>
          </a:xfrm>
          <a:custGeom>
            <a:avLst/>
            <a:gdLst/>
            <a:ahLst/>
            <a:cxnLst/>
            <a:rect l="l" t="t" r="r" b="b"/>
            <a:pathLst>
              <a:path w="3076384" h="2659040" extrusionOk="0">
                <a:moveTo>
                  <a:pt x="3076384" y="0"/>
                </a:moveTo>
                <a:lnTo>
                  <a:pt x="3076384" y="2659040"/>
                </a:lnTo>
                <a:lnTo>
                  <a:pt x="0" y="2659040"/>
                </a:lnTo>
                <a:lnTo>
                  <a:pt x="19996" y="2625996"/>
                </a:lnTo>
                <a:cubicBezTo>
                  <a:pt x="121989" y="2474985"/>
                  <a:pt x="240632" y="2331948"/>
                  <a:pt x="375901" y="2199482"/>
                </a:cubicBezTo>
                <a:lnTo>
                  <a:pt x="1939257" y="668517"/>
                </a:lnTo>
                <a:cubicBezTo>
                  <a:pt x="2209794" y="403585"/>
                  <a:pt x="2521217" y="206022"/>
                  <a:pt x="2852733" y="75610"/>
                </a:cubicBezTo>
                <a:lnTo>
                  <a:pt x="30763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פריסה מותאמת אישית">
  <p:cSld name="10_פריסה מותאמת אישית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פריסה מותאמת אישית">
  <p:cSld name="11_פריסה מותאמת אישית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body" idx="1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58" name="Google Shape;358;p60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פריסה מותאמת אישית">
  <p:cSld name="21_פריסה מותאמת אישית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3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61"/>
          <p:cNvSpPr txBox="1">
            <a:spLocks noGrp="1"/>
          </p:cNvSpPr>
          <p:nvPr>
            <p:ph type="body" idx="1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64" name="Google Shape;364;p61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פריסה מותאמת אישית">
  <p:cSld name="6_פריסה מותאמת אישית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פריסה מותאמת אישית">
  <p:cSld name="14_פריסה מותאמת אישית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2"/>
          <p:cNvPicPr preferRelativeResize="0"/>
          <p:nvPr/>
        </p:nvPicPr>
        <p:blipFill rotWithShape="1">
          <a:blip r:embed="rId2">
            <a:alphaModFix/>
          </a:blip>
          <a:srcRect l="-127" b="-164"/>
          <a:stretch/>
        </p:blipFill>
        <p:spPr>
          <a:xfrm>
            <a:off x="-15498" y="-11151"/>
            <a:ext cx="12207498" cy="6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/>
          <p:nvPr/>
        </p:nvSpPr>
        <p:spPr>
          <a:xfrm>
            <a:off x="-15498" y="-11151"/>
            <a:ext cx="12207499" cy="68769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29000">
                <a:srgbClr val="000000">
                  <a:alpha val="5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body" idx="1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71" name="Google Shape;371;p62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פריסה מותאמת אישית">
  <p:cSld name="30_פריסה מותאמת אישית"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3"/>
          <p:cNvSpPr txBox="1">
            <a:spLocks noGrp="1"/>
          </p:cNvSpPr>
          <p:nvPr>
            <p:ph type="body" idx="1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76" name="Google Shape;376;p63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r BG">
  <p:cSld name="Full Color BG">
    <p:bg>
      <p:bgPr>
        <a:gradFill>
          <a:gsLst>
            <a:gs pos="0">
              <a:schemeClr val="accent1"/>
            </a:gs>
            <a:gs pos="2900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64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title"/>
          </p:nvPr>
        </p:nvSpPr>
        <p:spPr>
          <a:xfrm>
            <a:off x="1072975" y="1248414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"/>
              <a:buNone/>
              <a:defRPr sz="3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81" name="Google Shape;381;p64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פריסה מותאמת אישית">
  <p:cSld name="7_פריסה מותאמת אישית"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65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85" name="Google Shape;385;p65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פריסה מותאמת אישית">
  <p:cSld name="15_פריסה מותאמת אישית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66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6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פריסה מותאמת אישית">
  <p:cSld name="26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67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7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94" name="Google Shape;394;p67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68"/>
          <p:cNvSpPr>
            <a:spLocks noGrp="1"/>
          </p:cNvSpPr>
          <p:nvPr>
            <p:ph type="tbl" idx="2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9" name="Google Shape;399;p68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69"/>
          <p:cNvSpPr txBox="1">
            <a:spLocks noGrp="1"/>
          </p:cNvSpPr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chitectures">
  <p:cSld name="Architectur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70"/>
          <p:cNvSpPr txBox="1">
            <a:spLocks noGrp="1"/>
          </p:cNvSpPr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sz="2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71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1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10" name="Google Shape;410;p71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71"/>
          <p:cNvSpPr txBox="1">
            <a:spLocks noGrp="1"/>
          </p:cNvSpPr>
          <p:nvPr>
            <p:ph type="body" idx="2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12" name="Google Shape;412;p71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endParaRPr sz="3000" b="0" i="0" u="none" strike="noStrike" cap="non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71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71"/>
          <p:cNvSpPr txBox="1">
            <a:spLocks noGrp="1"/>
          </p:cNvSpPr>
          <p:nvPr>
            <p:ph type="body" idx="4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פריסה מותאמת אישית">
  <p:cSld name="10_פריסה מותאמת אישית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72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>
            <a:spLocks noGrp="1"/>
          </p:cNvSpPr>
          <p:nvPr>
            <p:ph type="body" idx="1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19" name="Google Shape;419;p72"/>
          <p:cNvSpPr txBox="1">
            <a:spLocks noGrp="1"/>
          </p:cNvSpPr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0" name="Google Shape;420;p72"/>
          <p:cNvSpPr txBox="1">
            <a:spLocks noGrp="1"/>
          </p:cNvSpPr>
          <p:nvPr>
            <p:ph type="body" idx="2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21" name="Google Shape;421;p72"/>
          <p:cNvSpPr txBox="1">
            <a:spLocks noGrp="1"/>
          </p:cNvSpPr>
          <p:nvPr>
            <p:ph type="body" idx="3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p72"/>
          <p:cNvSpPr txBox="1">
            <a:spLocks noGrp="1"/>
          </p:cNvSpPr>
          <p:nvPr>
            <p:ph type="body" idx="4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3" name="Google Shape;423;p72"/>
          <p:cNvSpPr txBox="1">
            <a:spLocks noGrp="1"/>
          </p:cNvSpPr>
          <p:nvPr>
            <p:ph type="body" idx="5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24" name="Google Shape;424;p72"/>
          <p:cNvSpPr txBox="1">
            <a:spLocks noGrp="1"/>
          </p:cNvSpPr>
          <p:nvPr>
            <p:ph type="body" idx="6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פריסה מותאמת אישית">
  <p:cSld name="9_פריסה מותאמת אישית"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73"/>
          <p:cNvSpPr txBox="1">
            <a:spLocks noGrp="1"/>
          </p:cNvSpPr>
          <p:nvPr>
            <p:ph type="body" idx="1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28" name="Google Shape;428;p73"/>
          <p:cNvSpPr txBox="1">
            <a:spLocks noGrp="1"/>
          </p:cNvSpPr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פריסה מותאמת אישית">
  <p:cSld name="19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74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4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33" name="Google Shape;433;p74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פריסה מותאמת אישית">
  <p:cSld name="5_פריסה מותאמת אישית"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75"/>
          <p:cNvSpPr txBox="1">
            <a:spLocks noGrp="1"/>
          </p:cNvSpPr>
          <p:nvPr>
            <p:ph type="body" idx="1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38" name="Google Shape;438;p75"/>
          <p:cNvSpPr txBox="1">
            <a:spLocks noGrp="1"/>
          </p:cNvSpPr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439" name="Google Shape;439;p75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פריסה מותאמת אישית">
  <p:cSld name="23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76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6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44" name="Google Shape;444;p76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פריסה מותאמת אישית">
  <p:cSld name="31_פריסה מותאמת אישית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p77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7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51" name="Google Shape;451;p77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פריסה מותאמת אישית">
  <p:cSld name="32_פריסה מותאמת אישית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/>
          <p:nvPr/>
        </p:nvSpPr>
        <p:spPr>
          <a:xfrm>
            <a:off x="0" y="0"/>
            <a:ext cx="7329714" cy="6858000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p78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8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57" name="Google Shape;457;p78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79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9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0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80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465" name="Google Shape;465;p80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81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469" name="Google Shape;469;p81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פריסה מותאמת אישית">
  <p:cSld name="11_פריסה מותאמת אישית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9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_פריסה מותאמת אישית">
  <p:cSld name="20_פריסה מותאמת אישית"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2" descr="Z:\favorits\GigaSpaces\sent to arik\new_png\ppt-grid_4-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82"/>
          <p:cNvSpPr txBox="1">
            <a:spLocks noGrp="1"/>
          </p:cNvSpPr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474" name="Google Shape;474;p82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פריסה מותאמת אישית">
  <p:cSld name="25_פריסה מותאמת אישית"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3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83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3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80" name="Google Shape;480;p83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פריסה מותאמת אישית">
  <p:cSld name="22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4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3" name="Google Shape;483;p84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4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85" name="Google Shape;485;p84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Google Shape;488;p85" descr="Z:\favorits\GigaSpaces\sent to arik\new_png\logo-gigaspac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5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90" name="Google Shape;490;p85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פריסה מותאמת אישית">
  <p:cSld name="28_פריסה מותאמת אישית">
    <p:bg>
      <p:bgPr>
        <a:solidFill>
          <a:srgbClr val="000000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/>
          <p:nvPr/>
        </p:nvSpPr>
        <p:spPr>
          <a:xfrm>
            <a:off x="5797027" y="1"/>
            <a:ext cx="5435926" cy="2266139"/>
          </a:xfrm>
          <a:custGeom>
            <a:avLst/>
            <a:gdLst/>
            <a:ahLst/>
            <a:cxnLst/>
            <a:rect l="l" t="t" r="r" b="b"/>
            <a:pathLst>
              <a:path w="5435926" h="2266139" extrusionOk="0">
                <a:moveTo>
                  <a:pt x="0" y="0"/>
                </a:moveTo>
                <a:lnTo>
                  <a:pt x="5435926" y="0"/>
                </a:lnTo>
                <a:lnTo>
                  <a:pt x="4146441" y="1462808"/>
                </a:lnTo>
                <a:cubicBezTo>
                  <a:pt x="3280354" y="2445310"/>
                  <a:pt x="1781775" y="2539681"/>
                  <a:pt x="799274" y="1673594"/>
                </a:cubicBezTo>
                <a:lnTo>
                  <a:pt x="799276" y="1673594"/>
                </a:lnTo>
                <a:cubicBezTo>
                  <a:pt x="308026" y="1240550"/>
                  <a:pt x="38807" y="649384"/>
                  <a:pt x="663" y="436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6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4" name="Google Shape;494;p86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6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96" name="Google Shape;496;p86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7" name="Google Shape;497;p86"/>
          <p:cNvSpPr/>
          <p:nvPr/>
        </p:nvSpPr>
        <p:spPr>
          <a:xfrm rot="2483796">
            <a:off x="4626347" y="-544644"/>
            <a:ext cx="4742985" cy="12008778"/>
          </a:xfrm>
          <a:prstGeom prst="roundRect">
            <a:avLst>
              <a:gd name="adj" fmla="val 50000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פריסה מותאמת אישית">
  <p:cSld name="29_פריסה מותאמת אישית"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87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7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02" name="Google Shape;502;p87"/>
          <p:cNvSpPr txBox="1">
            <a:spLocks noGrp="1"/>
          </p:cNvSpPr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פריסה מותאמת אישית">
  <p:cSld name="3_פריסה מותאמת אישית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8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88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06" name="Google Shape;506;p88"/>
          <p:cNvSpPr txBox="1">
            <a:spLocks noGrp="1"/>
          </p:cNvSpPr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פריסה מותאמת אישית">
  <p:cSld name="4_פריסה מותאמת אישית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9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89"/>
          <p:cNvSpPr txBox="1">
            <a:spLocks noGrp="1"/>
          </p:cNvSpPr>
          <p:nvPr>
            <p:ph type="body" idx="1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10" name="Google Shape;510;p89"/>
          <p:cNvSpPr txBox="1">
            <a:spLocks noGrp="1"/>
          </p:cNvSpPr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91"/>
          <p:cNvSpPr txBox="1">
            <a:spLocks noGrp="1"/>
          </p:cNvSpPr>
          <p:nvPr>
            <p:ph type="ftr" idx="11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91"/>
          <p:cNvSpPr txBox="1">
            <a:spLocks noGrp="1"/>
          </p:cNvSpPr>
          <p:nvPr>
            <p:ph type="sldNum" idx="12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92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92"/>
          <p:cNvSpPr txBox="1">
            <a:spLocks noGrp="1"/>
          </p:cNvSpPr>
          <p:nvPr>
            <p:ph type="body" idx="1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26" name="Google Shape;526;p92"/>
          <p:cNvSpPr txBox="1">
            <a:spLocks noGrp="1"/>
          </p:cNvSpPr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92"/>
          <p:cNvSpPr/>
          <p:nvPr/>
        </p:nvSpPr>
        <p:spPr>
          <a:xfrm rot="-2601409">
            <a:off x="9735730" y="1812679"/>
            <a:ext cx="4384833" cy="4089362"/>
          </a:xfrm>
          <a:custGeom>
            <a:avLst/>
            <a:gdLst/>
            <a:ahLst/>
            <a:cxnLst/>
            <a:rect l="l" t="t" r="r" b="b"/>
            <a:pathLst>
              <a:path w="4384833" h="4089362" extrusionOk="0">
                <a:moveTo>
                  <a:pt x="4384833" y="107086"/>
                </a:moveTo>
                <a:lnTo>
                  <a:pt x="624664" y="4089362"/>
                </a:lnTo>
                <a:lnTo>
                  <a:pt x="560977" y="4019288"/>
                </a:lnTo>
                <a:cubicBezTo>
                  <a:pt x="260588" y="3655301"/>
                  <a:pt x="63005" y="3203325"/>
                  <a:pt x="12684" y="2707815"/>
                </a:cubicBezTo>
                <a:lnTo>
                  <a:pt x="0" y="2456640"/>
                </a:lnTo>
                <a:lnTo>
                  <a:pt x="12684" y="2205462"/>
                </a:lnTo>
                <a:cubicBezTo>
                  <a:pt x="138488" y="966687"/>
                  <a:pt x="1184673" y="0"/>
                  <a:pt x="2456639" y="0"/>
                </a:cubicBezTo>
                <a:lnTo>
                  <a:pt x="3667369" y="0"/>
                </a:lnTo>
                <a:cubicBezTo>
                  <a:pt x="3836965" y="0"/>
                  <a:pt x="4002546" y="17185"/>
                  <a:pt x="4162467" y="49911"/>
                </a:cubicBezTo>
                <a:lnTo>
                  <a:pt x="4384833" y="1070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92"/>
          <p:cNvSpPr/>
          <p:nvPr/>
        </p:nvSpPr>
        <p:spPr>
          <a:xfrm>
            <a:off x="5977710" y="5280082"/>
            <a:ext cx="4933654" cy="1577918"/>
          </a:xfrm>
          <a:custGeom>
            <a:avLst/>
            <a:gdLst/>
            <a:ahLst/>
            <a:cxnLst/>
            <a:rect l="l" t="t" r="r" b="b"/>
            <a:pathLst>
              <a:path w="4933654" h="1577918" extrusionOk="0">
                <a:moveTo>
                  <a:pt x="2710348" y="1016"/>
                </a:moveTo>
                <a:cubicBezTo>
                  <a:pt x="3338798" y="19044"/>
                  <a:pt x="3960370" y="276818"/>
                  <a:pt x="4426107" y="770064"/>
                </a:cubicBezTo>
                <a:lnTo>
                  <a:pt x="4426106" y="770065"/>
                </a:lnTo>
                <a:cubicBezTo>
                  <a:pt x="4600757" y="955032"/>
                  <a:pt x="4741093" y="1159980"/>
                  <a:pt x="4847339" y="1377053"/>
                </a:cubicBezTo>
                <a:lnTo>
                  <a:pt x="4933654" y="1577918"/>
                </a:lnTo>
                <a:lnTo>
                  <a:pt x="0" y="1577918"/>
                </a:lnTo>
                <a:lnTo>
                  <a:pt x="73011" y="1501656"/>
                </a:lnTo>
                <a:lnTo>
                  <a:pt x="953323" y="670441"/>
                </a:lnTo>
                <a:cubicBezTo>
                  <a:pt x="1446570" y="204705"/>
                  <a:pt x="2081897" y="-17012"/>
                  <a:pt x="2710348" y="10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92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name="adj" fmla="val 50000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r BG">
  <p:cSld name="Full Color BG">
    <p:bg>
      <p:bgPr>
        <a:gradFill>
          <a:gsLst>
            <a:gs pos="0">
              <a:schemeClr val="accent1"/>
            </a:gs>
            <a:gs pos="2900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072975" y="1248414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"/>
              <a:buNone/>
              <a:defRPr sz="3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10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 r="80063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1- new">
  <p:cSld name="Use Case 1- new">
    <p:bg>
      <p:bgPr>
        <a:solidFill>
          <a:srgbClr val="F2F2F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3"/>
          <p:cNvSpPr>
            <a:spLocks noGrp="1"/>
          </p:cNvSpPr>
          <p:nvPr>
            <p:ph type="body" idx="1"/>
          </p:nvPr>
        </p:nvSpPr>
        <p:spPr>
          <a:xfrm>
            <a:off x="6400801" y="4258733"/>
            <a:ext cx="5155142" cy="2281606"/>
          </a:xfrm>
          <a:prstGeom prst="roundRect">
            <a:avLst>
              <a:gd name="adj" fmla="val 18788"/>
            </a:avLst>
          </a:prstGeom>
          <a:solidFill>
            <a:srgbClr val="E3E4E5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93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93"/>
          <p:cNvSpPr txBox="1">
            <a:spLocks noGrp="1"/>
          </p:cNvSpPr>
          <p:nvPr>
            <p:ph type="body" idx="2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93"/>
          <p:cNvSpPr txBox="1">
            <a:spLocks noGrp="1"/>
          </p:cNvSpPr>
          <p:nvPr>
            <p:ph type="body" idx="3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5" name="Google Shape;535;p93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3"/>
          <p:cNvSpPr txBox="1">
            <a:spLocks noGrp="1"/>
          </p:cNvSpPr>
          <p:nvPr>
            <p:ph type="body" idx="4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37" name="Google Shape;537;p93"/>
          <p:cNvSpPr txBox="1">
            <a:spLocks noGrp="1"/>
          </p:cNvSpPr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38" name="Google Shape;538;p93"/>
          <p:cNvSpPr txBox="1">
            <a:spLocks noGrp="1"/>
          </p:cNvSpPr>
          <p:nvPr>
            <p:ph type="body" idx="5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93"/>
          <p:cNvSpPr txBox="1">
            <a:spLocks noGrp="1"/>
          </p:cNvSpPr>
          <p:nvPr>
            <p:ph type="body" idx="6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40" name="Google Shape;540;p93"/>
          <p:cNvSpPr txBox="1">
            <a:spLocks noGrp="1"/>
          </p:cNvSpPr>
          <p:nvPr>
            <p:ph type="body" idx="7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93"/>
          <p:cNvSpPr txBox="1">
            <a:spLocks noGrp="1"/>
          </p:cNvSpPr>
          <p:nvPr>
            <p:ph type="body" idx="8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93"/>
          <p:cNvSpPr txBox="1">
            <a:spLocks noGrp="1"/>
          </p:cNvSpPr>
          <p:nvPr>
            <p:ph type="body" idx="9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43" name="Google Shape;543;p93"/>
          <p:cNvSpPr txBox="1">
            <a:spLocks noGrp="1"/>
          </p:cNvSpPr>
          <p:nvPr>
            <p:ph type="body" idx="13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93"/>
          <p:cNvSpPr txBox="1">
            <a:spLocks noGrp="1"/>
          </p:cNvSpPr>
          <p:nvPr>
            <p:ph type="body" idx="14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45" name="Google Shape;545;p93"/>
          <p:cNvSpPr txBox="1">
            <a:spLocks noGrp="1"/>
          </p:cNvSpPr>
          <p:nvPr>
            <p:ph type="body" idx="15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3- new">
  <p:cSld name="Use Case 3- new">
    <p:bg>
      <p:bgPr>
        <a:solidFill>
          <a:srgbClr val="F2F2F2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4"/>
          <p:cNvSpPr>
            <a:spLocks noGrp="1"/>
          </p:cNvSpPr>
          <p:nvPr>
            <p:ph type="body" idx="1"/>
          </p:nvPr>
        </p:nvSpPr>
        <p:spPr>
          <a:xfrm>
            <a:off x="6400801" y="4258733"/>
            <a:ext cx="5155142" cy="2281606"/>
          </a:xfrm>
          <a:prstGeom prst="roundRect">
            <a:avLst>
              <a:gd name="adj" fmla="val 18788"/>
            </a:avLst>
          </a:prstGeom>
          <a:solidFill>
            <a:srgbClr val="E3E4E5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94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4"/>
          <p:cNvSpPr txBox="1">
            <a:spLocks noGrp="1"/>
          </p:cNvSpPr>
          <p:nvPr>
            <p:ph type="body" idx="2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94"/>
          <p:cNvSpPr txBox="1">
            <a:spLocks noGrp="1"/>
          </p:cNvSpPr>
          <p:nvPr>
            <p:ph type="body" idx="3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1" name="Google Shape;551;p94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4"/>
          <p:cNvSpPr txBox="1">
            <a:spLocks noGrp="1"/>
          </p:cNvSpPr>
          <p:nvPr>
            <p:ph type="body" idx="4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53" name="Google Shape;553;p94"/>
          <p:cNvSpPr txBox="1">
            <a:spLocks noGrp="1"/>
          </p:cNvSpPr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4" name="Google Shape;554;p94"/>
          <p:cNvSpPr txBox="1">
            <a:spLocks noGrp="1"/>
          </p:cNvSpPr>
          <p:nvPr>
            <p:ph type="body" idx="5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6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56" name="Google Shape;556;p94"/>
          <p:cNvSpPr txBox="1">
            <a:spLocks noGrp="1"/>
          </p:cNvSpPr>
          <p:nvPr>
            <p:ph type="body" idx="7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94"/>
          <p:cNvSpPr txBox="1">
            <a:spLocks noGrp="1"/>
          </p:cNvSpPr>
          <p:nvPr>
            <p:ph type="body" idx="8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94"/>
          <p:cNvSpPr txBox="1">
            <a:spLocks noGrp="1"/>
          </p:cNvSpPr>
          <p:nvPr>
            <p:ph type="body" idx="9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59" name="Google Shape;559;p94"/>
          <p:cNvSpPr txBox="1">
            <a:spLocks noGrp="1"/>
          </p:cNvSpPr>
          <p:nvPr>
            <p:ph type="body" idx="13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body" idx="14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body" idx="15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94"/>
          <p:cNvSpPr>
            <a:spLocks noGrp="1"/>
          </p:cNvSpPr>
          <p:nvPr>
            <p:ph type="pic" idx="16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4 new">
  <p:cSld name="Case Study 4 new">
    <p:bg>
      <p:bgPr>
        <a:solidFill>
          <a:srgbClr val="F2F2F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95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95"/>
          <p:cNvSpPr txBox="1">
            <a:spLocks noGrp="1"/>
          </p:cNvSpPr>
          <p:nvPr>
            <p:ph type="body" idx="2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69" name="Google Shape;569;p95"/>
          <p:cNvSpPr txBox="1">
            <a:spLocks noGrp="1"/>
          </p:cNvSpPr>
          <p:nvPr>
            <p:ph type="body" idx="3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95"/>
          <p:cNvSpPr txBox="1">
            <a:spLocks noGrp="1"/>
          </p:cNvSpPr>
          <p:nvPr>
            <p:ph type="body" idx="4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71" name="Google Shape;571;p95"/>
          <p:cNvSpPr txBox="1">
            <a:spLocks noGrp="1"/>
          </p:cNvSpPr>
          <p:nvPr>
            <p:ph type="body" idx="5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95"/>
          <p:cNvSpPr txBox="1">
            <a:spLocks noGrp="1"/>
          </p:cNvSpPr>
          <p:nvPr>
            <p:ph type="body" idx="6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73" name="Google Shape;573;p95"/>
          <p:cNvSpPr txBox="1">
            <a:spLocks noGrp="1"/>
          </p:cNvSpPr>
          <p:nvPr>
            <p:ph type="body" idx="7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95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5"/>
          <p:cNvSpPr txBox="1">
            <a:spLocks noGrp="1"/>
          </p:cNvSpPr>
          <p:nvPr>
            <p:ph type="body" idx="8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95"/>
          <p:cNvSpPr txBox="1">
            <a:spLocks noGrp="1"/>
          </p:cNvSpPr>
          <p:nvPr>
            <p:ph type="body" idx="9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5 new">
  <p:cSld name="Case Study 5 new">
    <p:bg>
      <p:bgPr>
        <a:solidFill>
          <a:srgbClr val="F2F2F2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96" descr="Z:\favorits\GigaSpaces\sent to arik\new_png\logo-gigaspac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6"/>
          <p:cNvSpPr txBox="1">
            <a:spLocks noGrp="1"/>
          </p:cNvSpPr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80" name="Google Shape;580;p96"/>
          <p:cNvSpPr txBox="1">
            <a:spLocks noGrp="1"/>
          </p:cNvSpPr>
          <p:nvPr>
            <p:ph type="body" idx="1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sz="3000" b="1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96"/>
          <p:cNvSpPr txBox="1">
            <a:spLocks noGrp="1"/>
          </p:cNvSpPr>
          <p:nvPr>
            <p:ph type="body" idx="2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82" name="Google Shape;582;p96"/>
          <p:cNvSpPr txBox="1">
            <a:spLocks noGrp="1"/>
          </p:cNvSpPr>
          <p:nvPr>
            <p:ph type="body" idx="3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96"/>
          <p:cNvSpPr txBox="1">
            <a:spLocks noGrp="1"/>
          </p:cNvSpPr>
          <p:nvPr>
            <p:ph type="body" idx="4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84" name="Google Shape;584;p96"/>
          <p:cNvSpPr txBox="1">
            <a:spLocks noGrp="1"/>
          </p:cNvSpPr>
          <p:nvPr>
            <p:ph type="body" idx="5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96"/>
          <p:cNvSpPr txBox="1">
            <a:spLocks noGrp="1"/>
          </p:cNvSpPr>
          <p:nvPr>
            <p:ph type="body" idx="6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586" name="Google Shape;586;p96"/>
          <p:cNvSpPr txBox="1">
            <a:spLocks noGrp="1"/>
          </p:cNvSpPr>
          <p:nvPr>
            <p:ph type="body" idx="7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sz="1600" b="1" i="0" u="none" strike="noStrike" cap="non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sz="2400" b="1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96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6"/>
          <p:cNvSpPr txBox="1">
            <a:spLocks noGrp="1"/>
          </p:cNvSpPr>
          <p:nvPr>
            <p:ph type="body" idx="8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1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sz="1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96"/>
          <p:cNvSpPr txBox="1">
            <a:spLocks noGrp="1"/>
          </p:cNvSpPr>
          <p:nvPr>
            <p:ph type="body" idx="9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פריסה מותאמת אישית">
  <p:cSld name="17_פריסה מותאמת אישית">
    <p:bg>
      <p:bgPr>
        <a:solidFill>
          <a:schemeClr val="lt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7"/>
          <p:cNvSpPr txBox="1">
            <a:spLocks noGrp="1"/>
          </p:cNvSpPr>
          <p:nvPr>
            <p:ph type="body" idx="1"/>
          </p:nvPr>
        </p:nvSpPr>
        <p:spPr>
          <a:xfrm>
            <a:off x="882395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97"/>
          <p:cNvSpPr txBox="1">
            <a:spLocks noGrp="1"/>
          </p:cNvSpPr>
          <p:nvPr>
            <p:ph type="body" idx="2"/>
          </p:nvPr>
        </p:nvSpPr>
        <p:spPr>
          <a:xfrm>
            <a:off x="3693276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97"/>
          <p:cNvSpPr txBox="1">
            <a:spLocks noGrp="1"/>
          </p:cNvSpPr>
          <p:nvPr>
            <p:ph type="body" idx="3"/>
          </p:nvPr>
        </p:nvSpPr>
        <p:spPr>
          <a:xfrm>
            <a:off x="6507981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97"/>
          <p:cNvSpPr txBox="1">
            <a:spLocks noGrp="1"/>
          </p:cNvSpPr>
          <p:nvPr>
            <p:ph type="body" idx="4"/>
          </p:nvPr>
        </p:nvSpPr>
        <p:spPr>
          <a:xfrm>
            <a:off x="9337100" y="3657526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97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1">
              <a:spcBef>
                <a:spcPts val="0"/>
              </a:spcBef>
              <a:buNone/>
              <a:defRPr sz="18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1.xml"/><Relationship Id="rId9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957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>
            <a:spLocks noGrp="1"/>
          </p:cNvSpPr>
          <p:nvPr>
            <p:ph type="sldNum" idx="12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0" marR="0" lvl="1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0" marR="0" lvl="2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0" marR="0" lvl="3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0" marR="0" lvl="4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0" marR="0" lvl="5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0" marR="0" lvl="6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0" marR="0" lvl="7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0" marR="0" lvl="8" indent="0" algn="l" rtl="1">
              <a:spcBef>
                <a:spcPts val="0"/>
              </a:spcBef>
              <a:buClr>
                <a:srgbClr val="4F4F4F"/>
              </a:buClr>
              <a:buSzPts val="225"/>
              <a:buFont typeface="Rubik Light"/>
              <a:buNone/>
              <a:defRPr sz="900" b="0" i="0" u="none" strike="noStrike" cap="non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9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tiff"/><Relationship Id="rId12" Type="http://schemas.openxmlformats.org/officeDocument/2006/relationships/image" Target="../media/image86.tiff"/><Relationship Id="rId13" Type="http://schemas.openxmlformats.org/officeDocument/2006/relationships/image" Target="../media/image87.tiff"/><Relationship Id="rId14" Type="http://schemas.openxmlformats.org/officeDocument/2006/relationships/image" Target="../media/image88.tiff"/><Relationship Id="rId1" Type="http://schemas.openxmlformats.org/officeDocument/2006/relationships/slideLayout" Target="../slideLayouts/slideLayout49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1.tiff"/><Relationship Id="rId8" Type="http://schemas.openxmlformats.org/officeDocument/2006/relationships/image" Target="../media/image82.tiff"/><Relationship Id="rId9" Type="http://schemas.openxmlformats.org/officeDocument/2006/relationships/image" Target="../media/image83.tiff"/><Relationship Id="rId10" Type="http://schemas.openxmlformats.org/officeDocument/2006/relationships/image" Target="../media/image84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tiff"/><Relationship Id="rId12" Type="http://schemas.openxmlformats.org/officeDocument/2006/relationships/image" Target="../media/image93.tiff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82.tiff"/><Relationship Id="rId8" Type="http://schemas.openxmlformats.org/officeDocument/2006/relationships/image" Target="../media/image89.tiff"/><Relationship Id="rId9" Type="http://schemas.openxmlformats.org/officeDocument/2006/relationships/image" Target="../media/image90.tiff"/><Relationship Id="rId10" Type="http://schemas.openxmlformats.org/officeDocument/2006/relationships/image" Target="../media/image9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6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308" descr="Z:\favorits\GigaSpaces\sent to arik\new_png\ppt-grid_4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69722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308"/>
          <p:cNvSpPr txBox="1">
            <a:spLocks noGrp="1"/>
          </p:cNvSpPr>
          <p:nvPr>
            <p:ph type="title"/>
          </p:nvPr>
        </p:nvSpPr>
        <p:spPr>
          <a:xfrm>
            <a:off x="305248" y="2536466"/>
            <a:ext cx="5284519" cy="4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25000"/>
              </a:lnSpc>
              <a:buSzPts val="800"/>
            </a:pPr>
            <a:r>
              <a:rPr lang="en-US" sz="3200" dirty="0"/>
              <a:t>Lesson 2: </a:t>
            </a:r>
            <a:br>
              <a:rPr lang="en-US" sz="3200" dirty="0"/>
            </a:br>
            <a:r>
              <a:rPr lang="en-US" sz="3200" dirty="0"/>
              <a:t>Introduction to Big Data and </a:t>
            </a:r>
            <a:r>
              <a:rPr lang="en-US" sz="3200" dirty="0" smtClean="0"/>
              <a:t>Analytics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1" name="Google Shape;1921;p308" descr="A close up of a sign  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687" y="393470"/>
            <a:ext cx="2879339" cy="5045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308"/>
          <p:cNvSpPr txBox="1"/>
          <p:nvPr/>
        </p:nvSpPr>
        <p:spPr>
          <a:xfrm>
            <a:off x="305248" y="6371346"/>
            <a:ext cx="3772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Rubik Light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Rubik Light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23" name="Google Shape;1923;p308"/>
          <p:cNvSpPr/>
          <p:nvPr/>
        </p:nvSpPr>
        <p:spPr>
          <a:xfrm>
            <a:off x="305248" y="4894869"/>
            <a:ext cx="49895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 2018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11image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37" y="78917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2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rPr lang="en-US" dirty="0" smtClean="0"/>
              <a:t>Share nothing vs. Share everything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465221"/>
              </p:ext>
            </p:extLst>
          </p:nvPr>
        </p:nvGraphicFramePr>
        <p:xfrm>
          <a:off x="838200" y="3163094"/>
          <a:ext cx="7769088" cy="2641360"/>
        </p:xfrm>
        <a:graphic>
          <a:graphicData uri="http://schemas.openxmlformats.org/drawingml/2006/table">
            <a:tbl>
              <a:tblPr/>
              <a:tblGrid>
                <a:gridCol w="3884544"/>
                <a:gridCol w="3884544"/>
              </a:tblGrid>
              <a:tr h="52827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Share nothing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9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Share everything </a:t>
                      </a:r>
                      <a:endParaRPr lang="en-US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9D3"/>
                    </a:solidFill>
                  </a:tcPr>
                </a:tc>
              </a:tr>
              <a:tr h="5282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Many Servers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Many processing engines </a:t>
                      </a:r>
                      <a:endParaRPr lang="en-US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Data is spread on many nodes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Data is located on a single storage </a:t>
                      </a:r>
                      <a:endParaRPr lang="en-US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4"/>
                    </a:solidFill>
                  </a:tcPr>
                </a:tc>
              </a:tr>
              <a:tr h="5282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Joins are problematic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Efficient Joins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Very Scalable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Limited Scalability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36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/>
          <p:cNvSpPr/>
          <p:nvPr/>
        </p:nvSpPr>
        <p:spPr>
          <a:xfrm>
            <a:off x="7747611" y="1682168"/>
            <a:ext cx="2140772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 Tools and Dashboards</a:t>
            </a:r>
            <a:endParaRPr lang="en-US"/>
          </a:p>
        </p:txBody>
      </p:sp>
      <p:sp>
        <p:nvSpPr>
          <p:cNvPr id="5" name="Terminator 4"/>
          <p:cNvSpPr/>
          <p:nvPr/>
        </p:nvSpPr>
        <p:spPr>
          <a:xfrm>
            <a:off x="4554383" y="1682168"/>
            <a:ext cx="2140772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Warehouse</a:t>
            </a:r>
            <a:endParaRPr lang="en-US" dirty="0"/>
          </a:p>
        </p:txBody>
      </p:sp>
      <p:sp>
        <p:nvSpPr>
          <p:cNvPr id="6" name="Terminator 5"/>
          <p:cNvSpPr/>
          <p:nvPr/>
        </p:nvSpPr>
        <p:spPr>
          <a:xfrm>
            <a:off x="865406" y="1759264"/>
            <a:ext cx="2140772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Knowledge Discovery Engine</a:t>
            </a:r>
            <a:endParaRPr lang="en-US" dirty="0"/>
          </a:p>
        </p:txBody>
      </p:sp>
      <p:sp>
        <p:nvSpPr>
          <p:cNvPr id="7" name="Terminator 6"/>
          <p:cNvSpPr/>
          <p:nvPr/>
        </p:nvSpPr>
        <p:spPr>
          <a:xfrm>
            <a:off x="7747611" y="3136243"/>
            <a:ext cx="2140772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 Analytics and Recommendations</a:t>
            </a:r>
            <a:endParaRPr lang="en-US" dirty="0"/>
          </a:p>
        </p:txBody>
      </p:sp>
      <p:sp>
        <p:nvSpPr>
          <p:cNvPr id="8" name="Terminator 7"/>
          <p:cNvSpPr/>
          <p:nvPr/>
        </p:nvSpPr>
        <p:spPr>
          <a:xfrm>
            <a:off x="865406" y="3136243"/>
            <a:ext cx="2140772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Volume Distributed File System</a:t>
            </a:r>
            <a:endParaRPr lang="en-US" dirty="0"/>
          </a:p>
        </p:txBody>
      </p:sp>
      <p:sp>
        <p:nvSpPr>
          <p:cNvPr id="9" name="Terminator 8"/>
          <p:cNvSpPr/>
          <p:nvPr/>
        </p:nvSpPr>
        <p:spPr>
          <a:xfrm>
            <a:off x="2883138" y="4691053"/>
            <a:ext cx="5635214" cy="8713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 Logs &amp; Data</a:t>
            </a:r>
            <a:endParaRPr lang="en-US" dirty="0"/>
          </a:p>
        </p:txBody>
      </p:sp>
      <p:pic>
        <p:nvPicPr>
          <p:cNvPr id="10" name="Picture 52" descr="age13image129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91" y="4809245"/>
            <a:ext cx="685146" cy="4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3" descr="age13image14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57" y="4893963"/>
            <a:ext cx="870925" cy="25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4" descr="age13image12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97" y="4723372"/>
            <a:ext cx="5524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962251" y="2528697"/>
            <a:ext cx="2127325" cy="104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24769" y="2553537"/>
            <a:ext cx="2122842" cy="93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1"/>
          </p:cNvCxnSpPr>
          <p:nvPr/>
        </p:nvCxnSpPr>
        <p:spPr>
          <a:xfrm>
            <a:off x="6695155" y="2117853"/>
            <a:ext cx="1052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006178" y="2109075"/>
            <a:ext cx="1548205" cy="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663727" y="4077538"/>
            <a:ext cx="920675" cy="5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12036" y="4030437"/>
            <a:ext cx="1" cy="71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289885" y="4024068"/>
            <a:ext cx="13896" cy="69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428480" y="5005758"/>
            <a:ext cx="642322" cy="1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24634" y="4058077"/>
            <a:ext cx="317798" cy="70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145644" y="4058077"/>
            <a:ext cx="504713" cy="70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13828" y="2670397"/>
            <a:ext cx="1" cy="36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6178" y="3259196"/>
            <a:ext cx="2734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MapReduce code separates valued data, then sent to via specialized adapters to Data Warehouse </a:t>
            </a:r>
            <a:endParaRPr lang="en-US" sz="1400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85175" y="4238173"/>
            <a:ext cx="1378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charset="0"/>
              </a:rPr>
              <a:t>Location &amp; User Profile </a:t>
            </a:r>
            <a:endParaRPr lang="en-US" sz="1400" dirty="0">
              <a:effectLst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11771" y="4829916"/>
            <a:ext cx="863077" cy="5247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NoSQL DB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46622" y="4315117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charset="0"/>
              </a:rPr>
              <a:t>Recommend</a:t>
            </a:r>
            <a:r>
              <a:rPr lang="en-US" b="1" dirty="0">
                <a:solidFill>
                  <a:srgbClr val="FF0000"/>
                </a:solidFill>
                <a:latin typeface="Calibri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765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3CE67320-8E76-4C13-811A-AF3C62EB4D9A}"/>
              </a:ext>
            </a:extLst>
          </p:cNvPr>
          <p:cNvSpPr/>
          <p:nvPr/>
        </p:nvSpPr>
        <p:spPr>
          <a:xfrm>
            <a:off x="2373065" y="213360"/>
            <a:ext cx="8601373" cy="6414868"/>
          </a:xfrm>
          <a:prstGeom prst="roundRect">
            <a:avLst>
              <a:gd name="adj" fmla="val 109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C0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4DBA2DB7-C03C-4CBB-BB6B-DA4943906C26}"/>
              </a:ext>
            </a:extLst>
          </p:cNvPr>
          <p:cNvSpPr/>
          <p:nvPr/>
        </p:nvSpPr>
        <p:spPr>
          <a:xfrm>
            <a:off x="7116870" y="663525"/>
            <a:ext cx="3705609" cy="20832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08D8DF5-05E0-4C98-A4B3-3C4F6C619AE5}"/>
              </a:ext>
            </a:extLst>
          </p:cNvPr>
          <p:cNvSpPr/>
          <p:nvPr/>
        </p:nvSpPr>
        <p:spPr>
          <a:xfrm>
            <a:off x="6811550" y="3251127"/>
            <a:ext cx="4041178" cy="19009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093C550D-9CAD-462E-9189-89F7F40CB239}"/>
              </a:ext>
            </a:extLst>
          </p:cNvPr>
          <p:cNvSpPr/>
          <p:nvPr/>
        </p:nvSpPr>
        <p:spPr>
          <a:xfrm>
            <a:off x="2826043" y="5984203"/>
            <a:ext cx="7715912" cy="423978"/>
          </a:xfrm>
          <a:prstGeom prst="roundRect">
            <a:avLst/>
          </a:prstGeom>
          <a:solidFill>
            <a:srgbClr val="BCB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FAD180EB-40E0-47D6-B726-93EE67935119}"/>
              </a:ext>
            </a:extLst>
          </p:cNvPr>
          <p:cNvSpPr/>
          <p:nvPr/>
        </p:nvSpPr>
        <p:spPr>
          <a:xfrm rot="16200000">
            <a:off x="9835067" y="2412061"/>
            <a:ext cx="3588046" cy="9018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BBC5A81-DD13-4035-80E2-DB834C939092}"/>
              </a:ext>
            </a:extLst>
          </p:cNvPr>
          <p:cNvSpPr/>
          <p:nvPr/>
        </p:nvSpPr>
        <p:spPr>
          <a:xfrm rot="16200000">
            <a:off x="4538461" y="3411591"/>
            <a:ext cx="1904385" cy="157650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9E305AE-87BA-4466-8128-1834A272C7BA}"/>
              </a:ext>
            </a:extLst>
          </p:cNvPr>
          <p:cNvSpPr/>
          <p:nvPr/>
        </p:nvSpPr>
        <p:spPr>
          <a:xfrm>
            <a:off x="7993199" y="702541"/>
            <a:ext cx="1842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BATCH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50EEBC-B4F0-4B56-8B2E-C80F61432619}"/>
              </a:ext>
            </a:extLst>
          </p:cNvPr>
          <p:cNvSpPr/>
          <p:nvPr/>
        </p:nvSpPr>
        <p:spPr>
          <a:xfrm>
            <a:off x="7317713" y="3292576"/>
            <a:ext cx="30204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SPEED LAYER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F1EC1B87-CF46-4184-9656-E85C02B92249}"/>
              </a:ext>
            </a:extLst>
          </p:cNvPr>
          <p:cNvSpPr/>
          <p:nvPr/>
        </p:nvSpPr>
        <p:spPr>
          <a:xfrm rot="16200000">
            <a:off x="7117706" y="1167417"/>
            <a:ext cx="1622231" cy="1274985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E60BB8B9-7F2F-48A1-BD59-216AD8D4C162}"/>
              </a:ext>
            </a:extLst>
          </p:cNvPr>
          <p:cNvSpPr/>
          <p:nvPr/>
        </p:nvSpPr>
        <p:spPr>
          <a:xfrm rot="16200000">
            <a:off x="9183738" y="1167417"/>
            <a:ext cx="1622232" cy="1274985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A59AFBF-068D-4E7B-907B-2FA4ED3EDDE3}"/>
              </a:ext>
            </a:extLst>
          </p:cNvPr>
          <p:cNvSpPr/>
          <p:nvPr/>
        </p:nvSpPr>
        <p:spPr>
          <a:xfrm>
            <a:off x="4770146" y="3393520"/>
            <a:ext cx="1434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MANAGEMENT LAYER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1BFA3F8-F4D6-491A-87BD-1BC77FE59F6D}"/>
              </a:ext>
            </a:extLst>
          </p:cNvPr>
          <p:cNvSpPr/>
          <p:nvPr/>
        </p:nvSpPr>
        <p:spPr>
          <a:xfrm>
            <a:off x="4376086" y="6012555"/>
            <a:ext cx="20636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ONTROL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5D7CDCB-A94E-4C8B-8951-1308E4AB2011}"/>
              </a:ext>
            </a:extLst>
          </p:cNvPr>
          <p:cNvSpPr/>
          <p:nvPr/>
        </p:nvSpPr>
        <p:spPr>
          <a:xfrm>
            <a:off x="5385646" y="6026021"/>
            <a:ext cx="4648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(Management, Orchestration, and Security)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1AB9C06-BAED-4B59-A752-FAF8126C6589}"/>
              </a:ext>
            </a:extLst>
          </p:cNvPr>
          <p:cNvSpPr/>
          <p:nvPr/>
        </p:nvSpPr>
        <p:spPr>
          <a:xfrm>
            <a:off x="11148202" y="1178243"/>
            <a:ext cx="10437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APPLICATIONS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0F035C4-97F9-47C1-B256-D1275E485E46}"/>
              </a:ext>
            </a:extLst>
          </p:cNvPr>
          <p:cNvSpPr/>
          <p:nvPr/>
        </p:nvSpPr>
        <p:spPr>
          <a:xfrm>
            <a:off x="4556162" y="297682"/>
            <a:ext cx="3705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LAMBDA ARCHITECTURE</a:t>
            </a:r>
          </a:p>
        </p:txBody>
      </p:sp>
      <p:sp>
        <p:nvSpPr>
          <p:cNvPr id="68" name="AutoShape 4" descr="Image result for flume logo transparent">
            <a:extLst>
              <a:ext uri="{FF2B5EF4-FFF2-40B4-BE49-F238E27FC236}">
                <a16:creationId xmlns:a16="http://schemas.microsoft.com/office/drawing/2014/main" xmlns="" id="{5386AFDA-5C21-4153-AADB-930988BB6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2899" y="3670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AutoShape 12" descr="Image result for attunity cloudbeam logo transparent">
            <a:extLst>
              <a:ext uri="{FF2B5EF4-FFF2-40B4-BE49-F238E27FC236}">
                <a16:creationId xmlns:a16="http://schemas.microsoft.com/office/drawing/2014/main" xmlns="" id="{D05B0702-01B8-44B3-AD91-F764EF8EA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5299" y="38233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56" name="Picture 32" descr="Image result for azure blob storage logo transparent">
            <a:extLst>
              <a:ext uri="{FF2B5EF4-FFF2-40B4-BE49-F238E27FC236}">
                <a16:creationId xmlns:a16="http://schemas.microsoft.com/office/drawing/2014/main" xmlns="" id="{E4D98602-C1AD-4F9F-AE4D-31E3D385F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2" t="26662" r="69056" b="17200"/>
          <a:stretch/>
        </p:blipFill>
        <p:spPr bwMode="auto">
          <a:xfrm>
            <a:off x="7387615" y="1788894"/>
            <a:ext cx="447492" cy="5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amazon s3 logo transparent">
            <a:extLst>
              <a:ext uri="{FF2B5EF4-FFF2-40B4-BE49-F238E27FC236}">
                <a16:creationId xmlns:a16="http://schemas.microsoft.com/office/drawing/2014/main" xmlns="" id="{90996265-DAF4-447A-AC28-A597A9CE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84" y="1887715"/>
            <a:ext cx="492739" cy="38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36" descr="Image result for cloudera logo transparent">
            <a:extLst>
              <a:ext uri="{FF2B5EF4-FFF2-40B4-BE49-F238E27FC236}">
                <a16:creationId xmlns:a16="http://schemas.microsoft.com/office/drawing/2014/main" xmlns="" id="{1C673A96-FD62-4091-AD91-5A88383E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796" y="1797012"/>
            <a:ext cx="676666" cy="1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teradata logo transparent">
            <a:extLst>
              <a:ext uri="{FF2B5EF4-FFF2-40B4-BE49-F238E27FC236}">
                <a16:creationId xmlns:a16="http://schemas.microsoft.com/office/drawing/2014/main" xmlns="" id="{F2A14A0A-36D5-4BAB-A130-70ECD864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053" y="1327374"/>
            <a:ext cx="745872" cy="40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C23A5E08-C1C0-42AC-8F7B-5AD4E473CEFF}"/>
              </a:ext>
            </a:extLst>
          </p:cNvPr>
          <p:cNvSpPr/>
          <p:nvPr/>
        </p:nvSpPr>
        <p:spPr>
          <a:xfrm>
            <a:off x="7273013" y="1013853"/>
            <a:ext cx="12749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STORAGE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AA8A045A-1B37-4070-8EC8-944F6A722C41}"/>
              </a:ext>
            </a:extLst>
          </p:cNvPr>
          <p:cNvSpPr/>
          <p:nvPr/>
        </p:nvSpPr>
        <p:spPr>
          <a:xfrm>
            <a:off x="9375677" y="993793"/>
            <a:ext cx="12749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B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ATCH ANALYTICS</a:t>
            </a:r>
          </a:p>
        </p:txBody>
      </p:sp>
      <p:sp>
        <p:nvSpPr>
          <p:cNvPr id="78" name="AutoShape 40" descr="Image result for spark streaming logo transparent">
            <a:extLst>
              <a:ext uri="{FF2B5EF4-FFF2-40B4-BE49-F238E27FC236}">
                <a16:creationId xmlns:a16="http://schemas.microsoft.com/office/drawing/2014/main" xmlns="" id="{7FF0DED9-1FFC-4E09-AF09-49A41038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66095" y="1718952"/>
            <a:ext cx="60771" cy="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66" name="Picture 42" descr="Image result for spark streaming logo transparent">
            <a:extLst>
              <a:ext uri="{FF2B5EF4-FFF2-40B4-BE49-F238E27FC236}">
                <a16:creationId xmlns:a16="http://schemas.microsoft.com/office/drawing/2014/main" xmlns="" id="{D17647A7-93EB-41BE-B8CA-8CF5C757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585" y="2027004"/>
            <a:ext cx="656637" cy="4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E521FAE-C86B-4CAF-B7F5-7D8F45F5D9B1}"/>
              </a:ext>
            </a:extLst>
          </p:cNvPr>
          <p:cNvSpPr/>
          <p:nvPr/>
        </p:nvSpPr>
        <p:spPr>
          <a:xfrm>
            <a:off x="10057166" y="2029662"/>
            <a:ext cx="5513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E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MR</a:t>
            </a:r>
          </a:p>
        </p:txBody>
      </p:sp>
      <p:pic>
        <p:nvPicPr>
          <p:cNvPr id="3" name="Picture 2" descr="Image result for amazon spark logo transparent">
            <a:extLst>
              <a:ext uri="{FF2B5EF4-FFF2-40B4-BE49-F238E27FC236}">
                <a16:creationId xmlns:a16="http://schemas.microsoft.com/office/drawing/2014/main" xmlns="" id="{D1C48DBA-320E-46FC-81C6-3BB5899C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43" y="1691265"/>
            <a:ext cx="674348" cy="37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xmlns="" id="{F7653F4E-FD84-463B-B7BC-3570CE9C4315}"/>
              </a:ext>
            </a:extLst>
          </p:cNvPr>
          <p:cNvSpPr/>
          <p:nvPr/>
        </p:nvSpPr>
        <p:spPr>
          <a:xfrm rot="16200000">
            <a:off x="7091610" y="3466015"/>
            <a:ext cx="1463521" cy="17006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028" name="Picture 4" descr="Image result for aws lambda  logo transparent">
            <a:extLst>
              <a:ext uri="{FF2B5EF4-FFF2-40B4-BE49-F238E27FC236}">
                <a16:creationId xmlns:a16="http://schemas.microsoft.com/office/drawing/2014/main" xmlns="" id="{143EBD8B-76C3-4EE1-A0E6-DF92153E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3" y="3942820"/>
            <a:ext cx="206155" cy="2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6E9ADF8-70D9-44F7-9B2E-25E2D8839220}"/>
              </a:ext>
            </a:extLst>
          </p:cNvPr>
          <p:cNvSpPr/>
          <p:nvPr/>
        </p:nvSpPr>
        <p:spPr>
          <a:xfrm>
            <a:off x="7129735" y="3652795"/>
            <a:ext cx="14460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EVENT-DRIVEN ANALYTICS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A6C8E6A1-5314-4D25-893D-74E10E16CDBC}"/>
              </a:ext>
            </a:extLst>
          </p:cNvPr>
          <p:cNvSpPr/>
          <p:nvPr/>
        </p:nvSpPr>
        <p:spPr>
          <a:xfrm>
            <a:off x="6974713" y="3912651"/>
            <a:ext cx="916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Serverless, e.g. AWS Lambda</a:t>
            </a:r>
          </a:p>
        </p:txBody>
      </p:sp>
      <p:pic>
        <p:nvPicPr>
          <p:cNvPr id="5" name="Picture 6" descr="Image result for serverless logo transparent">
            <a:extLst>
              <a:ext uri="{FF2B5EF4-FFF2-40B4-BE49-F238E27FC236}">
                <a16:creationId xmlns:a16="http://schemas.microsoft.com/office/drawing/2014/main" xmlns="" id="{D0917C8F-AB98-436E-A3BC-6FB94D21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12" y="3947535"/>
            <a:ext cx="221164" cy="2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kafka logo transparent">
            <a:extLst>
              <a:ext uri="{FF2B5EF4-FFF2-40B4-BE49-F238E27FC236}">
                <a16:creationId xmlns:a16="http://schemas.microsoft.com/office/drawing/2014/main" xmlns="" id="{64DAC8DF-2580-47D5-B52B-981FCDDC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31" y="4213199"/>
            <a:ext cx="513493" cy="2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2BCA7563-8D4C-4CDF-9FA7-10D9B7CD444F}"/>
              </a:ext>
            </a:extLst>
          </p:cNvPr>
          <p:cNvSpPr/>
          <p:nvPr/>
        </p:nvSpPr>
        <p:spPr>
          <a:xfrm>
            <a:off x="6983486" y="4233977"/>
            <a:ext cx="9644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Kafka consumers</a:t>
            </a:r>
          </a:p>
        </p:txBody>
      </p:sp>
      <p:pic>
        <p:nvPicPr>
          <p:cNvPr id="7" name="Picture 10" descr="Image result for kinesis enabled app logo transparent">
            <a:extLst>
              <a:ext uri="{FF2B5EF4-FFF2-40B4-BE49-F238E27FC236}">
                <a16:creationId xmlns:a16="http://schemas.microsoft.com/office/drawing/2014/main" xmlns="" id="{CB6C8830-D41D-4AD4-9165-D0DB2E960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9" t="56888" r="621" b="12695"/>
          <a:stretch/>
        </p:blipFill>
        <p:spPr bwMode="auto">
          <a:xfrm>
            <a:off x="8139608" y="4439210"/>
            <a:ext cx="334584" cy="4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A96D748D-D016-4141-B819-60A91307C82E}"/>
              </a:ext>
            </a:extLst>
          </p:cNvPr>
          <p:cNvSpPr/>
          <p:nvPr/>
        </p:nvSpPr>
        <p:spPr>
          <a:xfrm>
            <a:off x="6994738" y="4495915"/>
            <a:ext cx="10491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Kinesis Enabled App</a:t>
            </a:r>
          </a:p>
        </p:txBody>
      </p:sp>
      <p:pic>
        <p:nvPicPr>
          <p:cNvPr id="94" name="Picture 42" descr="Image result for spark streaming logo transparent">
            <a:extLst>
              <a:ext uri="{FF2B5EF4-FFF2-40B4-BE49-F238E27FC236}">
                <a16:creationId xmlns:a16="http://schemas.microsoft.com/office/drawing/2014/main" xmlns="" id="{07CE1BB9-FC9C-4B25-A571-D0F0DF5E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62" y="4728954"/>
            <a:ext cx="375801" cy="2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B212FA2D-7254-4DE2-A6F8-C74F87617AE3}"/>
              </a:ext>
            </a:extLst>
          </p:cNvPr>
          <p:cNvSpPr/>
          <p:nvPr/>
        </p:nvSpPr>
        <p:spPr>
          <a:xfrm rot="16200000">
            <a:off x="9079327" y="3420665"/>
            <a:ext cx="1431465" cy="1759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F6CFD1B-F9FB-4F19-B001-95D755CDF90E}"/>
              </a:ext>
            </a:extLst>
          </p:cNvPr>
          <p:cNvSpPr/>
          <p:nvPr/>
        </p:nvSpPr>
        <p:spPr>
          <a:xfrm>
            <a:off x="625404" y="764115"/>
            <a:ext cx="15157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6DB8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DATA SOURCES</a:t>
            </a:r>
          </a:p>
        </p:txBody>
      </p:sp>
      <p:pic>
        <p:nvPicPr>
          <p:cNvPr id="120" name="Picture 119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07BE2FF8-6DBF-4731-B015-496E24C2EA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673" y="1158960"/>
            <a:ext cx="342480" cy="445973"/>
          </a:xfrm>
          <a:prstGeom prst="rect">
            <a:avLst/>
          </a:prstGeom>
        </p:spPr>
      </p:pic>
      <p:pic>
        <p:nvPicPr>
          <p:cNvPr id="121" name="Picture 120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EA57424-18F3-41F4-AF8A-60F6922CA9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910" y="1990876"/>
            <a:ext cx="425648" cy="41025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BCE8DA20-1A67-40DA-8FEE-86FA2F93C6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1910" y="2788139"/>
            <a:ext cx="425648" cy="45951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B09A684C-7800-40C6-882C-71C6300E1776}"/>
              </a:ext>
            </a:extLst>
          </p:cNvPr>
          <p:cNvSpPr/>
          <p:nvPr/>
        </p:nvSpPr>
        <p:spPr>
          <a:xfrm>
            <a:off x="1047120" y="1680037"/>
            <a:ext cx="6273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FILES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FD8FC869-18F6-4A48-9C47-1B340B8D193D}"/>
              </a:ext>
            </a:extLst>
          </p:cNvPr>
          <p:cNvSpPr/>
          <p:nvPr/>
        </p:nvSpPr>
        <p:spPr>
          <a:xfrm>
            <a:off x="951695" y="2433960"/>
            <a:ext cx="81266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MESSAGE BUS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EC868096-12A5-4EB7-AD53-75D910882B70}"/>
              </a:ext>
            </a:extLst>
          </p:cNvPr>
          <p:cNvSpPr/>
          <p:nvPr/>
        </p:nvSpPr>
        <p:spPr>
          <a:xfrm>
            <a:off x="925794" y="3369149"/>
            <a:ext cx="7820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DATABASES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501DA43C-938D-4ED3-A74B-FCF6E113581E}"/>
              </a:ext>
            </a:extLst>
          </p:cNvPr>
          <p:cNvSpPr/>
          <p:nvPr/>
        </p:nvSpPr>
        <p:spPr>
          <a:xfrm>
            <a:off x="1056978" y="5925831"/>
            <a:ext cx="6273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SOCIAL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A93C74C9-2251-4500-9C94-BA5A9B121CCB}"/>
              </a:ext>
            </a:extLst>
          </p:cNvPr>
          <p:cNvSpPr/>
          <p:nvPr/>
        </p:nvSpPr>
        <p:spPr>
          <a:xfrm>
            <a:off x="998781" y="4991513"/>
            <a:ext cx="719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SENSOR DATA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B206A480-2616-4A39-B04E-16F5F8217461}"/>
              </a:ext>
            </a:extLst>
          </p:cNvPr>
          <p:cNvSpPr/>
          <p:nvPr/>
        </p:nvSpPr>
        <p:spPr>
          <a:xfrm>
            <a:off x="1033453" y="4222319"/>
            <a:ext cx="6273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EVENTS</a:t>
            </a:r>
          </a:p>
        </p:txBody>
      </p:sp>
      <p:pic>
        <p:nvPicPr>
          <p:cNvPr id="129" name="Picture 12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D6DEF15C-6B3E-4597-BCC4-04A148FD95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933" y="5359630"/>
            <a:ext cx="550945" cy="426420"/>
          </a:xfrm>
          <a:prstGeom prst="rect">
            <a:avLst/>
          </a:prstGeom>
        </p:spPr>
      </p:pic>
      <p:pic>
        <p:nvPicPr>
          <p:cNvPr id="130" name="Picture 12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2E4914F-C5DF-4458-908A-7E3A841FA1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135" y="4558778"/>
            <a:ext cx="431096" cy="348957"/>
          </a:xfrm>
          <a:prstGeom prst="rect">
            <a:avLst/>
          </a:prstGeom>
        </p:spPr>
      </p:pic>
      <p:pic>
        <p:nvPicPr>
          <p:cNvPr id="131" name="Picture 130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77564A2B-DFA6-47A4-991A-1442FA9C05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815" y="3729582"/>
            <a:ext cx="374440" cy="377536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019EE52A-3A23-43D8-989D-342B403A3DD9}"/>
              </a:ext>
            </a:extLst>
          </p:cNvPr>
          <p:cNvGrpSpPr/>
          <p:nvPr/>
        </p:nvGrpSpPr>
        <p:grpSpPr>
          <a:xfrm>
            <a:off x="1733096" y="3080082"/>
            <a:ext cx="498142" cy="387349"/>
            <a:chOff x="5605275" y="3127790"/>
            <a:chExt cx="1595965" cy="0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xmlns="" id="{BA8EFCFC-A889-4FAF-B72B-2AEBB24EBA4C}"/>
                </a:ext>
              </a:extLst>
            </p:cNvPr>
            <p:cNvCxnSpPr>
              <a:cxnSpLocks/>
            </p:cNvCxnSpPr>
            <p:nvPr/>
          </p:nvCxnSpPr>
          <p:spPr>
            <a:xfrm>
              <a:off x="6542261" y="3127790"/>
              <a:ext cx="658979" cy="0"/>
            </a:xfrm>
            <a:prstGeom prst="straightConnector1">
              <a:avLst/>
            </a:prstGeom>
            <a:ln w="22225" cap="rnd">
              <a:solidFill>
                <a:schemeClr val="accent6"/>
              </a:solidFill>
              <a:prstDash val="solid"/>
              <a:headEnd type="none" w="med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xmlns="" id="{CE8F9D1B-CE6A-47D4-8DE1-0278A4A82B1B}"/>
                </a:ext>
              </a:extLst>
            </p:cNvPr>
            <p:cNvCxnSpPr>
              <a:cxnSpLocks/>
            </p:cNvCxnSpPr>
            <p:nvPr/>
          </p:nvCxnSpPr>
          <p:spPr>
            <a:xfrm>
              <a:off x="5605275" y="3127790"/>
              <a:ext cx="882608" cy="0"/>
            </a:xfrm>
            <a:prstGeom prst="straightConnector1">
              <a:avLst/>
            </a:prstGeom>
            <a:ln w="22225" cap="rnd">
              <a:solidFill>
                <a:schemeClr val="accent6"/>
              </a:solidFill>
              <a:prstDash val="dash"/>
              <a:headEnd type="none" w="med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9D1506F0-3895-4F15-A188-19E9A546B747}"/>
              </a:ext>
            </a:extLst>
          </p:cNvPr>
          <p:cNvSpPr/>
          <p:nvPr/>
        </p:nvSpPr>
        <p:spPr>
          <a:xfrm>
            <a:off x="1641541" y="2775578"/>
            <a:ext cx="652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Capture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EC008C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  <a:sym typeface="Arial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xmlns="" id="{A36ADA6D-1054-4302-8FBC-D4EE88E39DC8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358371" y="1705149"/>
            <a:ext cx="2758499" cy="27207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F2F78987-9992-41D0-B047-B8A620F5A8FF}"/>
              </a:ext>
            </a:extLst>
          </p:cNvPr>
          <p:cNvSpPr/>
          <p:nvPr/>
        </p:nvSpPr>
        <p:spPr>
          <a:xfrm>
            <a:off x="3856006" y="4007144"/>
            <a:ext cx="1274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Events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  <a:sym typeface="Arial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xmlns="" id="{09ED5826-4BBD-4530-AE79-489F72C53A57}"/>
              </a:ext>
            </a:extLst>
          </p:cNvPr>
          <p:cNvSpPr/>
          <p:nvPr/>
        </p:nvSpPr>
        <p:spPr>
          <a:xfrm>
            <a:off x="6194125" y="4488705"/>
            <a:ext cx="701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CDC, Message Bus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xmlns="" id="{1DCD71F1-C21B-4E4C-A23D-5B3537424ECF}"/>
              </a:ext>
            </a:extLst>
          </p:cNvPr>
          <p:cNvCxnSpPr>
            <a:cxnSpLocks/>
          </p:cNvCxnSpPr>
          <p:nvPr/>
        </p:nvCxnSpPr>
        <p:spPr>
          <a:xfrm flipH="1" flipV="1">
            <a:off x="8580519" y="1755458"/>
            <a:ext cx="764604" cy="10876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xmlns="" id="{AC8BC115-36AA-4C4C-81C2-2D0E5051A892}"/>
              </a:ext>
            </a:extLst>
          </p:cNvPr>
          <p:cNvSpPr/>
          <p:nvPr/>
        </p:nvSpPr>
        <p:spPr>
          <a:xfrm rot="16200000">
            <a:off x="10752780" y="1941886"/>
            <a:ext cx="706914" cy="8393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FFFFFF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xmlns="" id="{E0F65E29-E6EF-4F0E-AD4E-3FB4F57628A1}"/>
              </a:ext>
            </a:extLst>
          </p:cNvPr>
          <p:cNvSpPr/>
          <p:nvPr/>
        </p:nvSpPr>
        <p:spPr>
          <a:xfrm rot="16200000">
            <a:off x="10759926" y="4500405"/>
            <a:ext cx="706914" cy="9821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FFFFFF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xmlns="" id="{521C1945-8326-4F76-AFD7-47EA8D8A5DA9}"/>
              </a:ext>
            </a:extLst>
          </p:cNvPr>
          <p:cNvSpPr/>
          <p:nvPr/>
        </p:nvSpPr>
        <p:spPr>
          <a:xfrm>
            <a:off x="6149699" y="1478440"/>
            <a:ext cx="823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Files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1F596523-02B3-4294-93D9-E7D278074E60}"/>
              </a:ext>
            </a:extLst>
          </p:cNvPr>
          <p:cNvCxnSpPr>
            <a:cxnSpLocks/>
          </p:cNvCxnSpPr>
          <p:nvPr/>
        </p:nvCxnSpPr>
        <p:spPr>
          <a:xfrm>
            <a:off x="3509852" y="5540601"/>
            <a:ext cx="0" cy="280210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xmlns="" id="{805AD158-C4D8-4C5A-865C-3B20E6B5D24A}"/>
              </a:ext>
            </a:extLst>
          </p:cNvPr>
          <p:cNvCxnSpPr>
            <a:cxnSpLocks/>
          </p:cNvCxnSpPr>
          <p:nvPr/>
        </p:nvCxnSpPr>
        <p:spPr>
          <a:xfrm flipV="1">
            <a:off x="3749981" y="5540601"/>
            <a:ext cx="0" cy="310778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xmlns="" id="{8A226C30-D0FB-4D30-8542-209325E64904}"/>
              </a:ext>
            </a:extLst>
          </p:cNvPr>
          <p:cNvCxnSpPr>
            <a:cxnSpLocks/>
          </p:cNvCxnSpPr>
          <p:nvPr/>
        </p:nvCxnSpPr>
        <p:spPr>
          <a:xfrm>
            <a:off x="5886425" y="5555006"/>
            <a:ext cx="0" cy="280210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xmlns="" id="{639590F0-EA68-48A0-AA40-0E3F01E7B334}"/>
              </a:ext>
            </a:extLst>
          </p:cNvPr>
          <p:cNvCxnSpPr>
            <a:cxnSpLocks/>
          </p:cNvCxnSpPr>
          <p:nvPr/>
        </p:nvCxnSpPr>
        <p:spPr>
          <a:xfrm flipV="1">
            <a:off x="6126554" y="5555006"/>
            <a:ext cx="0" cy="310778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xmlns="" id="{47E0FAC2-C72A-488C-80F6-1545635B39EF}"/>
              </a:ext>
            </a:extLst>
          </p:cNvPr>
          <p:cNvCxnSpPr>
            <a:cxnSpLocks/>
          </p:cNvCxnSpPr>
          <p:nvPr/>
        </p:nvCxnSpPr>
        <p:spPr>
          <a:xfrm>
            <a:off x="9097560" y="5597277"/>
            <a:ext cx="0" cy="280210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xmlns="" id="{B65B2C99-473C-4617-B6B3-5712C8EAC793}"/>
              </a:ext>
            </a:extLst>
          </p:cNvPr>
          <p:cNvCxnSpPr>
            <a:cxnSpLocks/>
          </p:cNvCxnSpPr>
          <p:nvPr/>
        </p:nvCxnSpPr>
        <p:spPr>
          <a:xfrm flipV="1">
            <a:off x="9337689" y="5597277"/>
            <a:ext cx="0" cy="310778"/>
          </a:xfrm>
          <a:prstGeom prst="straightConnector1">
            <a:avLst/>
          </a:prstGeom>
          <a:ln w="28575" cap="rnd" cmpd="sng">
            <a:solidFill>
              <a:schemeClr val="accent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14A2552-F84D-4A73-9A50-A9A84688C4FC}"/>
              </a:ext>
            </a:extLst>
          </p:cNvPr>
          <p:cNvSpPr/>
          <p:nvPr/>
        </p:nvSpPr>
        <p:spPr>
          <a:xfrm rot="16200000">
            <a:off x="11327755" y="2245905"/>
            <a:ext cx="591151" cy="683598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5F718BA-DF35-4512-AF7C-DFF01507DD90}"/>
              </a:ext>
            </a:extLst>
          </p:cNvPr>
          <p:cNvSpPr/>
          <p:nvPr/>
        </p:nvSpPr>
        <p:spPr>
          <a:xfrm>
            <a:off x="11240627" y="2377886"/>
            <a:ext cx="773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Public Cloud (AWS)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4655AD8A-983A-4B23-A370-FE992141DE25}"/>
              </a:ext>
            </a:extLst>
          </p:cNvPr>
          <p:cNvSpPr/>
          <p:nvPr/>
        </p:nvSpPr>
        <p:spPr>
          <a:xfrm rot="16200000">
            <a:off x="11327758" y="2929868"/>
            <a:ext cx="591151" cy="683598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094EE83-D143-478A-8B03-DE986685E9C2}"/>
              </a:ext>
            </a:extLst>
          </p:cNvPr>
          <p:cNvSpPr/>
          <p:nvPr/>
        </p:nvSpPr>
        <p:spPr>
          <a:xfrm>
            <a:off x="11240627" y="3078671"/>
            <a:ext cx="773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Public Cloud (Azure)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C5D1320E-710D-4BFB-A0DE-4F46ADC18A3E}"/>
              </a:ext>
            </a:extLst>
          </p:cNvPr>
          <p:cNvSpPr/>
          <p:nvPr/>
        </p:nvSpPr>
        <p:spPr>
          <a:xfrm rot="16200000">
            <a:off x="11327757" y="3613831"/>
            <a:ext cx="591151" cy="683597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113A34B-60E0-4CE6-AF06-29465233537B}"/>
              </a:ext>
            </a:extLst>
          </p:cNvPr>
          <p:cNvSpPr/>
          <p:nvPr/>
        </p:nvSpPr>
        <p:spPr>
          <a:xfrm>
            <a:off x="11255882" y="3728913"/>
            <a:ext cx="773023" cy="375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Private Cloud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xmlns="" id="{6EDE0245-C2DE-4900-ABB6-3A41FCE41A53}"/>
              </a:ext>
            </a:extLst>
          </p:cNvPr>
          <p:cNvSpPr/>
          <p:nvPr/>
        </p:nvSpPr>
        <p:spPr>
          <a:xfrm rot="16200000">
            <a:off x="11344755" y="1594916"/>
            <a:ext cx="591151" cy="683598"/>
          </a:xfrm>
          <a:prstGeom prst="roundRect">
            <a:avLst/>
          </a:prstGeom>
          <a:solidFill>
            <a:srgbClr val="E4E5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AF8D0981-6AA8-4318-9CCA-5BC087C5B9E8}"/>
              </a:ext>
            </a:extLst>
          </p:cNvPr>
          <p:cNvSpPr/>
          <p:nvPr/>
        </p:nvSpPr>
        <p:spPr>
          <a:xfrm>
            <a:off x="11255882" y="1738122"/>
            <a:ext cx="773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Public Cloud (GCP)</a:t>
            </a:r>
          </a:p>
        </p:txBody>
      </p:sp>
      <p:pic>
        <p:nvPicPr>
          <p:cNvPr id="52" name="Picture 6" descr="Image result for hadoop logo transparent">
            <a:extLst>
              <a:ext uri="{FF2B5EF4-FFF2-40B4-BE49-F238E27FC236}">
                <a16:creationId xmlns:a16="http://schemas.microsoft.com/office/drawing/2014/main" xmlns="" id="{32E186D4-C8C0-4FF3-9ED8-F8534CE4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548" y="1452750"/>
            <a:ext cx="1168828" cy="3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zure hdinsight logo transparent">
            <a:extLst>
              <a:ext uri="{FF2B5EF4-FFF2-40B4-BE49-F238E27FC236}">
                <a16:creationId xmlns:a16="http://schemas.microsoft.com/office/drawing/2014/main" xmlns="" id="{285D286A-E907-4F24-83BC-D87D29D3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24" y="1324367"/>
            <a:ext cx="371612" cy="37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4" descr="Image result for redis logo transparent">
            <a:extLst>
              <a:ext uri="{FF2B5EF4-FFF2-40B4-BE49-F238E27FC236}">
                <a16:creationId xmlns:a16="http://schemas.microsoft.com/office/drawing/2014/main" xmlns="" id="{803B0C3C-8893-4214-864E-BCDFA7B2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944" y="3842801"/>
            <a:ext cx="527224" cy="41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ynamodb logo transparent">
            <a:extLst>
              <a:ext uri="{FF2B5EF4-FFF2-40B4-BE49-F238E27FC236}">
                <a16:creationId xmlns:a16="http://schemas.microsoft.com/office/drawing/2014/main" xmlns="" id="{283E0725-604B-4D8D-9367-278DE8C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13" y="3873924"/>
            <a:ext cx="890122" cy="4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12AD4D85-7B79-4697-9E84-EC36219D4DF0}"/>
              </a:ext>
            </a:extLst>
          </p:cNvPr>
          <p:cNvSpPr/>
          <p:nvPr/>
        </p:nvSpPr>
        <p:spPr>
          <a:xfrm>
            <a:off x="9602843" y="4653179"/>
            <a:ext cx="507931" cy="36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Azure Cosmos DB</a:t>
            </a:r>
          </a:p>
        </p:txBody>
      </p:sp>
      <p:pic>
        <p:nvPicPr>
          <p:cNvPr id="66" name="Picture 36" descr="Image result for mongodb logo transparent">
            <a:extLst>
              <a:ext uri="{FF2B5EF4-FFF2-40B4-BE49-F238E27FC236}">
                <a16:creationId xmlns:a16="http://schemas.microsoft.com/office/drawing/2014/main" xmlns="" id="{2892D010-69D0-454A-B8C6-6D5BEB55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91" y="4260836"/>
            <a:ext cx="547023" cy="6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Image result for cassandra logo transparent">
            <a:extLst>
              <a:ext uri="{FF2B5EF4-FFF2-40B4-BE49-F238E27FC236}">
                <a16:creationId xmlns:a16="http://schemas.microsoft.com/office/drawing/2014/main" xmlns="" id="{68B22F88-AC21-4878-B2A6-F21819B9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182" y="4428677"/>
            <a:ext cx="495661" cy="31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zure cosmos db logo transparent">
            <a:extLst>
              <a:ext uri="{FF2B5EF4-FFF2-40B4-BE49-F238E27FC236}">
                <a16:creationId xmlns:a16="http://schemas.microsoft.com/office/drawing/2014/main" xmlns="" id="{0E837BE8-3ED9-4917-9CC0-C050949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687" y="4300494"/>
            <a:ext cx="684495" cy="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kafka logo transparent">
            <a:extLst>
              <a:ext uri="{FF2B5EF4-FFF2-40B4-BE49-F238E27FC236}">
                <a16:creationId xmlns:a16="http://schemas.microsoft.com/office/drawing/2014/main" xmlns="" id="{79B07CA8-D7D0-47F6-8337-5318671D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09" y="3817558"/>
            <a:ext cx="579531" cy="30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event hubs logo transparent">
            <a:extLst>
              <a:ext uri="{FF2B5EF4-FFF2-40B4-BE49-F238E27FC236}">
                <a16:creationId xmlns:a16="http://schemas.microsoft.com/office/drawing/2014/main" xmlns="" id="{FC027F06-8183-4EA5-9B69-6261D85E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68" y="4290852"/>
            <a:ext cx="249265" cy="2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BA2F4566-31E7-4703-945B-2641A15068A6}"/>
              </a:ext>
            </a:extLst>
          </p:cNvPr>
          <p:cNvSpPr/>
          <p:nvPr/>
        </p:nvSpPr>
        <p:spPr>
          <a:xfrm>
            <a:off x="4569160" y="4562624"/>
            <a:ext cx="1012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Event Hubs</a:t>
            </a:r>
          </a:p>
        </p:txBody>
      </p:sp>
      <p:pic>
        <p:nvPicPr>
          <p:cNvPr id="1052" name="Picture 28" descr="Image result for AWS kinesis  logo transparent">
            <a:extLst>
              <a:ext uri="{FF2B5EF4-FFF2-40B4-BE49-F238E27FC236}">
                <a16:creationId xmlns:a16="http://schemas.microsoft.com/office/drawing/2014/main" xmlns="" id="{04FD9916-A867-4437-BE5B-1EAEA98E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72" y="3800984"/>
            <a:ext cx="652168" cy="3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utoShape 30" descr="Image result for mongodb logo transparent">
            <a:extLst>
              <a:ext uri="{FF2B5EF4-FFF2-40B4-BE49-F238E27FC236}">
                <a16:creationId xmlns:a16="http://schemas.microsoft.com/office/drawing/2014/main" xmlns="" id="{765AA01A-4007-4376-9AEE-C205123A8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3359" y="38680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32" descr="Image result for mongodb logo transparent">
            <a:extLst>
              <a:ext uri="{FF2B5EF4-FFF2-40B4-BE49-F238E27FC236}">
                <a16:creationId xmlns:a16="http://schemas.microsoft.com/office/drawing/2014/main" xmlns="" id="{8CCB9463-250E-4691-8E74-54C29B89F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5759" y="40204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34" descr="Image result for mongodb logo transparent">
            <a:extLst>
              <a:ext uri="{FF2B5EF4-FFF2-40B4-BE49-F238E27FC236}">
                <a16:creationId xmlns:a16="http://schemas.microsoft.com/office/drawing/2014/main" xmlns="" id="{F9008144-49ED-4266-82F8-3C73F200A1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8159" y="41728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Picture 14" descr="Image result for google pubsub logo transparent">
            <a:extLst>
              <a:ext uri="{FF2B5EF4-FFF2-40B4-BE49-F238E27FC236}">
                <a16:creationId xmlns:a16="http://schemas.microsoft.com/office/drawing/2014/main" xmlns="" id="{91F6AE42-98BE-4DBC-BD6F-A5A8509B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13" y="4022992"/>
            <a:ext cx="791081" cy="7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xmlns="" id="{2FF5140B-D3A0-4A50-98EA-6A2FEBD3C134}"/>
              </a:ext>
            </a:extLst>
          </p:cNvPr>
          <p:cNvSpPr/>
          <p:nvPr/>
        </p:nvSpPr>
        <p:spPr>
          <a:xfrm>
            <a:off x="5276362" y="4562539"/>
            <a:ext cx="1012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Google Pub/Sub</a:t>
            </a: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xmlns="" id="{9A209DD3-DCC8-4E9F-A823-94A52152AE9E}"/>
              </a:ext>
            </a:extLst>
          </p:cNvPr>
          <p:cNvCxnSpPr>
            <a:cxnSpLocks/>
          </p:cNvCxnSpPr>
          <p:nvPr/>
        </p:nvCxnSpPr>
        <p:spPr>
          <a:xfrm flipV="1">
            <a:off x="8673709" y="4346408"/>
            <a:ext cx="241691" cy="10947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1E22E67C-39B2-4461-8913-6065C1F6A67A}"/>
              </a:ext>
            </a:extLst>
          </p:cNvPr>
          <p:cNvSpPr/>
          <p:nvPr/>
        </p:nvSpPr>
        <p:spPr>
          <a:xfrm>
            <a:off x="9095913" y="3632865"/>
            <a:ext cx="14460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S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TORAGE &amp; CACHE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xmlns="" id="{A67DF231-C3E8-48DC-AF13-0C210329E6AD}"/>
              </a:ext>
            </a:extLst>
          </p:cNvPr>
          <p:cNvCxnSpPr>
            <a:cxnSpLocks/>
          </p:cNvCxnSpPr>
          <p:nvPr/>
        </p:nvCxnSpPr>
        <p:spPr>
          <a:xfrm flipV="1">
            <a:off x="11555173" y="4650130"/>
            <a:ext cx="0" cy="700876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xmlns="" id="{FAFE1EAF-064C-468E-86E9-598336C0C14C}"/>
              </a:ext>
            </a:extLst>
          </p:cNvPr>
          <p:cNvCxnSpPr>
            <a:cxnSpLocks/>
          </p:cNvCxnSpPr>
          <p:nvPr/>
        </p:nvCxnSpPr>
        <p:spPr>
          <a:xfrm>
            <a:off x="7979222" y="5357881"/>
            <a:ext cx="3575951" cy="0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876A4B54-FBC9-46AD-AFC7-BFF30DEDA882}"/>
              </a:ext>
            </a:extLst>
          </p:cNvPr>
          <p:cNvCxnSpPr>
            <a:cxnSpLocks/>
          </p:cNvCxnSpPr>
          <p:nvPr/>
        </p:nvCxnSpPr>
        <p:spPr>
          <a:xfrm flipV="1">
            <a:off x="7979222" y="5194911"/>
            <a:ext cx="0" cy="156095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D7CA4F25-E79E-42BE-B606-B5721FFCF71D}"/>
              </a:ext>
            </a:extLst>
          </p:cNvPr>
          <p:cNvSpPr/>
          <p:nvPr/>
        </p:nvSpPr>
        <p:spPr>
          <a:xfrm rot="21187386">
            <a:off x="11026322" y="5374766"/>
            <a:ext cx="104362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  <a:sym typeface="Arial"/>
              </a:rPr>
              <a:t>Trigger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  <a:sym typeface="Arial"/>
            </a:endParaRP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01A831E7-EEBD-41B5-AFF7-90D0BDF0E730}"/>
              </a:ext>
            </a:extLst>
          </p:cNvPr>
          <p:cNvCxnSpPr>
            <a:cxnSpLocks/>
          </p:cNvCxnSpPr>
          <p:nvPr/>
        </p:nvCxnSpPr>
        <p:spPr>
          <a:xfrm flipH="1">
            <a:off x="10822479" y="1777350"/>
            <a:ext cx="389837" cy="19662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1045FE20-E3A6-4432-B016-3001A4093F7D}"/>
              </a:ext>
            </a:extLst>
          </p:cNvPr>
          <p:cNvCxnSpPr>
            <a:cxnSpLocks/>
          </p:cNvCxnSpPr>
          <p:nvPr/>
        </p:nvCxnSpPr>
        <p:spPr>
          <a:xfrm flipH="1" flipV="1">
            <a:off x="10850880" y="4389120"/>
            <a:ext cx="377171" cy="3559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FF67DF4B-A2BE-4E99-A0D4-47CCF4A97615}"/>
              </a:ext>
            </a:extLst>
          </p:cNvPr>
          <p:cNvCxnSpPr>
            <a:cxnSpLocks/>
          </p:cNvCxnSpPr>
          <p:nvPr/>
        </p:nvCxnSpPr>
        <p:spPr>
          <a:xfrm flipH="1">
            <a:off x="6259571" y="4374982"/>
            <a:ext cx="561747" cy="1065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xmlns="" id="{23C598E3-7081-497C-B8D3-F4BD3E77A5B3}"/>
              </a:ext>
            </a:extLst>
          </p:cNvPr>
          <p:cNvCxnSpPr>
            <a:cxnSpLocks/>
          </p:cNvCxnSpPr>
          <p:nvPr/>
        </p:nvCxnSpPr>
        <p:spPr>
          <a:xfrm>
            <a:off x="4294434" y="4325255"/>
            <a:ext cx="425999" cy="4052"/>
          </a:xfrm>
          <a:prstGeom prst="straightConnector1">
            <a:avLst/>
          </a:prstGeom>
          <a:ln w="28575" cap="rnd">
            <a:solidFill>
              <a:schemeClr val="accent1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5F9B9BE6-F18E-4639-98C8-17D810970E8C}"/>
              </a:ext>
            </a:extLst>
          </p:cNvPr>
          <p:cNvGrpSpPr/>
          <p:nvPr/>
        </p:nvGrpSpPr>
        <p:grpSpPr>
          <a:xfrm>
            <a:off x="2589825" y="732223"/>
            <a:ext cx="1816377" cy="4487736"/>
            <a:chOff x="2589825" y="732223"/>
            <a:chExt cx="1816377" cy="4487736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xmlns="" id="{7A2A27AC-2379-4E45-995E-B8F3927F9407}"/>
                </a:ext>
              </a:extLst>
            </p:cNvPr>
            <p:cNvSpPr/>
            <p:nvPr/>
          </p:nvSpPr>
          <p:spPr>
            <a:xfrm rot="16200000">
              <a:off x="1214476" y="2155680"/>
              <a:ext cx="4487736" cy="1640821"/>
            </a:xfrm>
            <a:prstGeom prst="roundRect">
              <a:avLst/>
            </a:prstGeom>
            <a:solidFill>
              <a:srgbClr val="BCBE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F986CE5-99C1-413F-AD48-FD28BE99F81F}"/>
                </a:ext>
              </a:extLst>
            </p:cNvPr>
            <p:cNvSpPr/>
            <p:nvPr/>
          </p:nvSpPr>
          <p:spPr>
            <a:xfrm>
              <a:off x="2725136" y="838570"/>
              <a:ext cx="14447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  <a:sym typeface="Arial"/>
                </a:rPr>
                <a:t>DATA CAPTURE/ LAYER</a:t>
              </a:r>
            </a:p>
          </p:txBody>
        </p:sp>
        <p:pic>
          <p:nvPicPr>
            <p:cNvPr id="133" name="Picture 2" descr="Image result for nifi logo transparent">
              <a:extLst>
                <a:ext uri="{FF2B5EF4-FFF2-40B4-BE49-F238E27FC236}">
                  <a16:creationId xmlns:a16="http://schemas.microsoft.com/office/drawing/2014/main" xmlns="" id="{EBC28FBC-519C-45AE-863D-BFBC67A63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512" y="1394819"/>
              <a:ext cx="728622" cy="30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6" descr="Image result for informatica logo transparent">
              <a:extLst>
                <a:ext uri="{FF2B5EF4-FFF2-40B4-BE49-F238E27FC236}">
                  <a16:creationId xmlns:a16="http://schemas.microsoft.com/office/drawing/2014/main" xmlns="" id="{D0FD4D5D-3BD8-476C-85AD-2503F0AA8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226" y="3553877"/>
              <a:ext cx="1278352" cy="31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0" descr="Image result for talend logo transparent">
              <a:extLst>
                <a:ext uri="{FF2B5EF4-FFF2-40B4-BE49-F238E27FC236}">
                  <a16:creationId xmlns:a16="http://schemas.microsoft.com/office/drawing/2014/main" xmlns="" id="{1F711961-E4FE-4DF1-AB8F-30AC7EC0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043" y="2983820"/>
              <a:ext cx="1147090" cy="45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Image result for streamsets logo transparent">
              <a:extLst>
                <a:ext uri="{FF2B5EF4-FFF2-40B4-BE49-F238E27FC236}">
                  <a16:creationId xmlns:a16="http://schemas.microsoft.com/office/drawing/2014/main" xmlns="" id="{364FC523-DFE2-4C88-848D-7711297AA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766" y="4447225"/>
              <a:ext cx="1113859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Image result for attunity logo transparent">
              <a:extLst>
                <a:ext uri="{FF2B5EF4-FFF2-40B4-BE49-F238E27FC236}">
                  <a16:creationId xmlns:a16="http://schemas.microsoft.com/office/drawing/2014/main" xmlns="" id="{2D4A9464-5DDA-4ED3-BFF6-3C820F998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825" y="3903956"/>
              <a:ext cx="1816377" cy="51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6" descr="Image result for flume logo transparent">
              <a:extLst>
                <a:ext uri="{FF2B5EF4-FFF2-40B4-BE49-F238E27FC236}">
                  <a16:creationId xmlns:a16="http://schemas.microsoft.com/office/drawing/2014/main" xmlns="" id="{4C6FF9A9-85DC-4E71-837A-F99510FB2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512" y="1780418"/>
              <a:ext cx="700755" cy="700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Image result for apache airflow logo">
              <a:extLst>
                <a:ext uri="{FF2B5EF4-FFF2-40B4-BE49-F238E27FC236}">
                  <a16:creationId xmlns:a16="http://schemas.microsoft.com/office/drawing/2014/main" xmlns="" id="{634E9CF3-B468-494F-8A4C-F31CB1DA4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166" y="2574314"/>
              <a:ext cx="1069967" cy="30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845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1840754" y="243299"/>
          <a:ext cx="2991225" cy="724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5"/>
          <p:cNvSpPr txBox="1">
            <a:spLocks noChangeAspect="1"/>
          </p:cNvSpPr>
          <p:nvPr/>
        </p:nvSpPr>
        <p:spPr>
          <a:xfrm>
            <a:off x="5123935" y="429929"/>
            <a:ext cx="4988253" cy="351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Kappa Architecture</a:t>
            </a:r>
            <a:endParaRPr lang="en-US" sz="24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896" y="2048719"/>
            <a:ext cx="7013128" cy="2387943"/>
          </a:xfrm>
          <a:prstGeom prst="rect">
            <a:avLst/>
          </a:prstGeom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2855858" y="4623340"/>
            <a:ext cx="1222751" cy="413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Broker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</a:rPr>
              <a:t>(messaging)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584734" y="4812168"/>
            <a:ext cx="1282753" cy="413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Stream Processing Tier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264037" y="4623340"/>
            <a:ext cx="1136692" cy="413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Storage Tier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261537" y="4574440"/>
            <a:ext cx="1136692" cy="413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Views, Apps</a:t>
            </a:r>
            <a:r>
              <a:rPr lang="is-IS" sz="1600" dirty="0">
                <a:solidFill>
                  <a:schemeClr val="bg2"/>
                </a:solidFill>
              </a:rPr>
              <a:t>…etc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389549" y="4002041"/>
            <a:ext cx="168231" cy="434623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Up Arrow 11"/>
          <p:cNvSpPr/>
          <p:nvPr/>
        </p:nvSpPr>
        <p:spPr>
          <a:xfrm>
            <a:off x="5044350" y="4249175"/>
            <a:ext cx="168231" cy="434623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Up Arrow 12"/>
          <p:cNvSpPr/>
          <p:nvPr/>
        </p:nvSpPr>
        <p:spPr>
          <a:xfrm>
            <a:off x="6523405" y="3930301"/>
            <a:ext cx="146267" cy="636247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Up Arrow 13"/>
          <p:cNvSpPr/>
          <p:nvPr/>
        </p:nvSpPr>
        <p:spPr>
          <a:xfrm>
            <a:off x="8669975" y="3667929"/>
            <a:ext cx="146267" cy="636247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777" y="1832891"/>
            <a:ext cx="1089025" cy="34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036" y="2255886"/>
            <a:ext cx="1077325" cy="26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549" y="1720250"/>
            <a:ext cx="1285335" cy="833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532" y="2007513"/>
            <a:ext cx="837955" cy="4381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758" y="1755846"/>
            <a:ext cx="765695" cy="689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517" y="2226589"/>
            <a:ext cx="626095" cy="4235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817" y="1893761"/>
            <a:ext cx="1039068" cy="2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5581231"/>
              </p:ext>
            </p:extLst>
          </p:nvPr>
        </p:nvGraphicFramePr>
        <p:xfrm>
          <a:off x="1618107" y="1575499"/>
          <a:ext cx="8736128" cy="4406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441674" y="5368601"/>
            <a:ext cx="1422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1C6E9"/>
                </a:solidFill>
                <a:cs typeface="Open Sans"/>
              </a:rPr>
              <a:t>Volume-oriented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8697" y="4255715"/>
            <a:ext cx="18950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1C6E9"/>
                </a:solidFill>
                <a:cs typeface="Open Sans"/>
              </a:rPr>
              <a:t>Velocity + Volume</a:t>
            </a:r>
          </a:p>
          <a:p>
            <a:r>
              <a:rPr lang="en-US" sz="1400" dirty="0">
                <a:solidFill>
                  <a:srgbClr val="21C6E9"/>
                </a:solidFill>
                <a:cs typeface="Open Sans"/>
              </a:rPr>
              <a:t>(Two-tiered analytics combination)</a:t>
            </a:r>
          </a:p>
          <a:p>
            <a:endParaRPr lang="en-US" sz="1400" dirty="0">
              <a:solidFill>
                <a:srgbClr val="21C6E9"/>
              </a:solidFill>
              <a:cs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31299" y="3667487"/>
            <a:ext cx="2701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1C6E9"/>
                </a:solidFill>
                <a:cs typeface="Open Sans"/>
              </a:rPr>
              <a:t>Everything is a Stream and </a:t>
            </a:r>
          </a:p>
          <a:p>
            <a:r>
              <a:rPr lang="en-US" sz="1400" dirty="0">
                <a:solidFill>
                  <a:srgbClr val="21C6E9"/>
                </a:solidFill>
                <a:cs typeface="Open Sans"/>
              </a:rPr>
              <a:t>can be Re-Processed</a:t>
            </a:r>
          </a:p>
        </p:txBody>
      </p:sp>
      <p:sp>
        <p:nvSpPr>
          <p:cNvPr id="8" name="Title 5"/>
          <p:cNvSpPr txBox="1">
            <a:spLocks noChangeAspect="1"/>
          </p:cNvSpPr>
          <p:nvPr/>
        </p:nvSpPr>
        <p:spPr>
          <a:xfrm>
            <a:off x="5679747" y="405662"/>
            <a:ext cx="4988253" cy="351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From batch </a:t>
            </a:r>
            <a:r>
              <a:rPr lang="en-US" sz="2400" b="1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to streaming + batch</a:t>
            </a:r>
            <a:endParaRPr lang="en-US" sz="24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674" y="5689752"/>
            <a:ext cx="1089025" cy="34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560" y="5312083"/>
            <a:ext cx="1115024" cy="557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873" y="5787734"/>
            <a:ext cx="938081" cy="293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360" y="4149055"/>
            <a:ext cx="923477" cy="599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430" y="4582462"/>
            <a:ext cx="633789" cy="3313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313" y="4952727"/>
            <a:ext cx="577585" cy="253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70719" y="1937470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/>
              <a:t>2015</a:t>
            </a:r>
            <a:endParaRPr lang="en-US" sz="1400" i="1" dirty="0"/>
          </a:p>
        </p:txBody>
      </p:sp>
      <p:sp>
        <p:nvSpPr>
          <p:cNvPr id="16" name="Rectangle 15"/>
          <p:cNvSpPr/>
          <p:nvPr/>
        </p:nvSpPr>
        <p:spPr>
          <a:xfrm>
            <a:off x="3890723" y="2642114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2013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04552" y="3964390"/>
            <a:ext cx="699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History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325" y="5254714"/>
            <a:ext cx="938081" cy="293151"/>
          </a:xfrm>
          <a:prstGeom prst="rect">
            <a:avLst/>
          </a:prstGeom>
        </p:spPr>
      </p:pic>
      <p:graphicFrame>
        <p:nvGraphicFramePr>
          <p:cNvPr id="19" name="Diagram 18"/>
          <p:cNvGraphicFramePr/>
          <p:nvPr>
            <p:extLst/>
          </p:nvPr>
        </p:nvGraphicFramePr>
        <p:xfrm>
          <a:off x="1840754" y="243299"/>
          <a:ext cx="2991225" cy="724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702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Understand the key concepts and drivers behind big data and analytics.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9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2325" y="778077"/>
            <a:ext cx="7939550" cy="905925"/>
          </a:xfrm>
        </p:spPr>
        <p:txBody>
          <a:bodyPr/>
          <a:lstStyle/>
          <a:p>
            <a:r>
              <a:rPr lang="en-US"/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4822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060" y="263704"/>
            <a:ext cx="8557261" cy="905925"/>
          </a:xfrm>
        </p:spPr>
        <p:txBody>
          <a:bodyPr/>
          <a:lstStyle/>
          <a:p>
            <a:r>
              <a:rPr lang="en-US" dirty="0"/>
              <a:t>What is Big Data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543" y="1511189"/>
            <a:ext cx="1029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Collection of data sets </a:t>
            </a:r>
            <a:r>
              <a:rPr lang="en-US" b="1" smtClean="0"/>
              <a:t>so large and complex </a:t>
            </a:r>
            <a:r>
              <a:rPr lang="en-US" smtClean="0"/>
              <a:t>that it becomes </a:t>
            </a:r>
            <a:r>
              <a:rPr lang="en-US" b="1" smtClean="0"/>
              <a:t>difficult to process </a:t>
            </a:r>
            <a:r>
              <a:rPr lang="en-US" smtClean="0"/>
              <a:t>using on-hand database management tools or </a:t>
            </a:r>
            <a:r>
              <a:rPr lang="en-US" b="1" smtClean="0"/>
              <a:t>traditional data processing </a:t>
            </a:r>
            <a:r>
              <a:rPr lang="en-US" smtClean="0"/>
              <a:t>applications. </a:t>
            </a:r>
            <a:r>
              <a:rPr lang="en-US" dirty="0" smtClean="0"/>
              <a:t>The challenges include </a:t>
            </a:r>
            <a:r>
              <a:rPr lang="en-US" b="1" dirty="0" smtClean="0"/>
              <a:t>capture, storage, search, sharing, analysis, and visualization 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0543" y="2711670"/>
            <a:ext cx="10615450" cy="330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indent="0">
              <a:buFont typeface="Arial"/>
              <a:buNone/>
            </a:pPr>
            <a:endParaRPr lang="en-US" sz="2600" smtClean="0"/>
          </a:p>
          <a:p>
            <a:pPr marL="0" indent="0">
              <a:buFont typeface="Arial"/>
              <a:buNone/>
            </a:pPr>
            <a:r>
              <a:rPr lang="en-US" sz="2600" smtClean="0"/>
              <a:t>Characterized by </a:t>
            </a:r>
            <a:r>
              <a:rPr lang="en-US" sz="2600" b="1" smtClean="0"/>
              <a:t>Four V-s</a:t>
            </a:r>
            <a:r>
              <a:rPr lang="en-US" sz="2600" smtClean="0"/>
              <a:t>:</a:t>
            </a:r>
          </a:p>
          <a:p>
            <a:pPr marL="0" indent="0">
              <a:buFont typeface="Arial"/>
              <a:buNone/>
            </a:pPr>
            <a:endParaRPr lang="en-US" sz="2600" smtClean="0"/>
          </a:p>
          <a:p>
            <a:pPr lvl="1" indent="-365760">
              <a:spcAft>
                <a:spcPts val="600"/>
              </a:spcAft>
            </a:pPr>
            <a:r>
              <a:rPr lang="en-US" sz="2600" b="1" smtClean="0"/>
              <a:t>Volume</a:t>
            </a:r>
            <a:r>
              <a:rPr lang="en-US" sz="2600" smtClean="0"/>
              <a:t> </a:t>
            </a:r>
          </a:p>
          <a:p>
            <a:pPr lvl="1" indent="-365760">
              <a:spcAft>
                <a:spcPts val="600"/>
              </a:spcAft>
            </a:pPr>
            <a:r>
              <a:rPr lang="en-US" sz="2600" b="1" smtClean="0"/>
              <a:t>Variety</a:t>
            </a:r>
            <a:r>
              <a:rPr lang="en-US" sz="2600" smtClean="0"/>
              <a:t> </a:t>
            </a:r>
          </a:p>
          <a:p>
            <a:pPr lvl="1" indent="-365760">
              <a:spcAft>
                <a:spcPts val="600"/>
              </a:spcAft>
            </a:pPr>
            <a:r>
              <a:rPr lang="en-US" sz="2600" b="1" smtClean="0"/>
              <a:t>Velocity</a:t>
            </a:r>
            <a:r>
              <a:rPr lang="en-US" sz="2600" smtClean="0"/>
              <a:t> </a:t>
            </a:r>
          </a:p>
          <a:p>
            <a:pPr lvl="1" indent="-365760">
              <a:spcAft>
                <a:spcPts val="600"/>
              </a:spcAft>
            </a:pPr>
            <a:r>
              <a:rPr lang="en-US" sz="2600" b="1" smtClean="0"/>
              <a:t>Veracity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924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e8image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39" y="817581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80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9688" y="401398"/>
            <a:ext cx="8557261" cy="905925"/>
          </a:xfrm>
        </p:spPr>
        <p:txBody>
          <a:bodyPr/>
          <a:lstStyle/>
          <a:p>
            <a:r>
              <a:rPr lang="en-US" dirty="0"/>
              <a:t>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5" y="1929723"/>
            <a:ext cx="11352381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2975" y="321885"/>
            <a:ext cx="8557261" cy="905925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69" y="1633911"/>
            <a:ext cx="11161905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3097" y="262250"/>
            <a:ext cx="8557261" cy="905925"/>
          </a:xfrm>
        </p:spPr>
        <p:txBody>
          <a:bodyPr/>
          <a:lstStyle/>
          <a:p>
            <a:r>
              <a:rPr lang="en-US" dirty="0"/>
              <a:t>Variety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01" y="1168175"/>
            <a:ext cx="10190476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9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060" y="282128"/>
            <a:ext cx="8557261" cy="905925"/>
          </a:xfrm>
        </p:spPr>
        <p:txBody>
          <a:bodyPr/>
          <a:lstStyle/>
          <a:p>
            <a:r>
              <a:rPr lang="en-US" dirty="0"/>
              <a:t>Veracity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1" y="1402534"/>
            <a:ext cx="10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3451"/>
      </p:ext>
    </p:extLst>
  </p:cSld>
  <p:clrMapOvr>
    <a:masterClrMapping/>
  </p:clrMapOvr>
</p:sld>
</file>

<file path=ppt/theme/theme1.xml><?xml version="1.0" encoding="utf-8"?>
<a:theme xmlns:a="http://schemas.openxmlformats.org/drawingml/2006/main" name="GigaSpaces">
  <a:themeElements>
    <a:clrScheme name="התאמה אישית 1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GigaSpaces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449</Words>
  <Application>Microsoft Macintosh PowerPoint</Application>
  <PresentationFormat>Widescreen</PresentationFormat>
  <Paragraphs>110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 Light</vt:lpstr>
      <vt:lpstr>Mangal</vt:lpstr>
      <vt:lpstr>Open Sans</vt:lpstr>
      <vt:lpstr>Arial</vt:lpstr>
      <vt:lpstr>Arial Narrow</vt:lpstr>
      <vt:lpstr>Calibri</vt:lpstr>
      <vt:lpstr>Rubik</vt:lpstr>
      <vt:lpstr>Rubik Light</vt:lpstr>
      <vt:lpstr>GigaSpaces</vt:lpstr>
      <vt:lpstr>2_Custom Design</vt:lpstr>
      <vt:lpstr>Lesson 2:  Introduction to Big Data and Analytics   </vt:lpstr>
      <vt:lpstr>PowerPoint Presentation</vt:lpstr>
      <vt:lpstr>Big Data Overview</vt:lpstr>
      <vt:lpstr>What is Big Data ?</vt:lpstr>
      <vt:lpstr>PowerPoint Presentation</vt:lpstr>
      <vt:lpstr>Velocity</vt:lpstr>
      <vt:lpstr>Volume</vt:lpstr>
      <vt:lpstr>Variety</vt:lpstr>
      <vt:lpstr>Veracity</vt:lpstr>
      <vt:lpstr>PowerPoint Presentation</vt:lpstr>
      <vt:lpstr>Share nothing vs. Share everything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InsightEdge Training</dc:title>
  <cp:lastModifiedBy>Inbar Cisling</cp:lastModifiedBy>
  <cp:revision>18</cp:revision>
  <dcterms:modified xsi:type="dcterms:W3CDTF">2018-11-27T12:49:46Z</dcterms:modified>
</cp:coreProperties>
</file>